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elegraf Bold" charset="1" panose="00000800000000000000"/>
      <p:regular r:id="rId25"/>
    </p:embeddedFont>
    <p:embeddedFont>
      <p:font typeface="Telegraf"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B0083"/>
        </a:solidFill>
      </p:bgPr>
    </p:bg>
    <p:spTree>
      <p:nvGrpSpPr>
        <p:cNvPr id="1" name=""/>
        <p:cNvGrpSpPr/>
        <p:nvPr/>
      </p:nvGrpSpPr>
      <p:grpSpPr>
        <a:xfrm>
          <a:off x="0" y="0"/>
          <a:ext cx="0" cy="0"/>
          <a:chOff x="0" y="0"/>
          <a:chExt cx="0" cy="0"/>
        </a:xfrm>
      </p:grpSpPr>
      <p:sp>
        <p:nvSpPr>
          <p:cNvPr name="Freeform 2" id="2"/>
          <p:cNvSpPr/>
          <p:nvPr/>
        </p:nvSpPr>
        <p:spPr>
          <a:xfrm flipH="false" flipV="false" rot="0">
            <a:off x="9038216" y="6312645"/>
            <a:ext cx="11810023" cy="10461246"/>
          </a:xfrm>
          <a:custGeom>
            <a:avLst/>
            <a:gdLst/>
            <a:ahLst/>
            <a:cxnLst/>
            <a:rect r="r" b="b" t="t" l="l"/>
            <a:pathLst>
              <a:path h="10461246" w="11810023">
                <a:moveTo>
                  <a:pt x="0" y="0"/>
                </a:moveTo>
                <a:lnTo>
                  <a:pt x="11810023" y="0"/>
                </a:lnTo>
                <a:lnTo>
                  <a:pt x="11810023" y="10461246"/>
                </a:lnTo>
                <a:lnTo>
                  <a:pt x="0" y="10461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69105" y="6821705"/>
            <a:ext cx="10030101" cy="0"/>
          </a:xfrm>
          <a:prstGeom prst="line">
            <a:avLst/>
          </a:prstGeom>
          <a:ln cap="flat" w="9525">
            <a:solidFill>
              <a:srgbClr val="6998FF"/>
            </a:solidFill>
            <a:prstDash val="solid"/>
            <a:headEnd type="none" len="sm" w="sm"/>
            <a:tailEnd type="none" len="sm" w="sm"/>
          </a:ln>
        </p:spPr>
      </p:sp>
      <p:sp>
        <p:nvSpPr>
          <p:cNvPr name="AutoShape 4" id="4"/>
          <p:cNvSpPr/>
          <p:nvPr/>
        </p:nvSpPr>
        <p:spPr>
          <a:xfrm>
            <a:off x="1028702" y="8684748"/>
            <a:ext cx="10070504" cy="0"/>
          </a:xfrm>
          <a:prstGeom prst="line">
            <a:avLst/>
          </a:prstGeom>
          <a:ln cap="flat" w="9525">
            <a:solidFill>
              <a:srgbClr val="6998FF"/>
            </a:solidFill>
            <a:prstDash val="solid"/>
            <a:headEnd type="none" len="sm" w="sm"/>
            <a:tailEnd type="none" len="sm" w="sm"/>
          </a:ln>
        </p:spPr>
      </p:sp>
      <p:sp>
        <p:nvSpPr>
          <p:cNvPr name="Freeform 5" id="5"/>
          <p:cNvSpPr/>
          <p:nvPr/>
        </p:nvSpPr>
        <p:spPr>
          <a:xfrm flipH="false" flipV="false" rot="0">
            <a:off x="4136976" y="-1694731"/>
            <a:ext cx="10014049" cy="4406181"/>
          </a:xfrm>
          <a:custGeom>
            <a:avLst/>
            <a:gdLst/>
            <a:ahLst/>
            <a:cxnLst/>
            <a:rect r="r" b="b" t="t" l="l"/>
            <a:pathLst>
              <a:path h="4406181" w="10014049">
                <a:moveTo>
                  <a:pt x="0" y="0"/>
                </a:moveTo>
                <a:lnTo>
                  <a:pt x="10014048" y="0"/>
                </a:lnTo>
                <a:lnTo>
                  <a:pt x="10014048" y="4406181"/>
                </a:lnTo>
                <a:lnTo>
                  <a:pt x="0" y="4406181"/>
                </a:lnTo>
                <a:lnTo>
                  <a:pt x="0" y="0"/>
                </a:lnTo>
                <a:close/>
              </a:path>
            </a:pathLst>
          </a:custGeom>
          <a:blipFill>
            <a:blip r:embed="rId4"/>
            <a:stretch>
              <a:fillRect l="0" t="0" r="0" b="0"/>
            </a:stretch>
          </a:blipFill>
        </p:spPr>
      </p:sp>
      <p:sp>
        <p:nvSpPr>
          <p:cNvPr name="Freeform 6" id="6"/>
          <p:cNvSpPr/>
          <p:nvPr/>
        </p:nvSpPr>
        <p:spPr>
          <a:xfrm flipH="false" flipV="false" rot="0">
            <a:off x="5566544" y="659979"/>
            <a:ext cx="7154912" cy="1565137"/>
          </a:xfrm>
          <a:custGeom>
            <a:avLst/>
            <a:gdLst/>
            <a:ahLst/>
            <a:cxnLst/>
            <a:rect r="r" b="b" t="t" l="l"/>
            <a:pathLst>
              <a:path h="1565137" w="7154912">
                <a:moveTo>
                  <a:pt x="0" y="0"/>
                </a:moveTo>
                <a:lnTo>
                  <a:pt x="7154912" y="0"/>
                </a:lnTo>
                <a:lnTo>
                  <a:pt x="7154912" y="1565136"/>
                </a:lnTo>
                <a:lnTo>
                  <a:pt x="0" y="1565136"/>
                </a:lnTo>
                <a:lnTo>
                  <a:pt x="0" y="0"/>
                </a:lnTo>
                <a:close/>
              </a:path>
            </a:pathLst>
          </a:custGeom>
          <a:blipFill>
            <a:blip r:embed="rId5"/>
            <a:stretch>
              <a:fillRect l="0" t="0" r="0" b="0"/>
            </a:stretch>
          </a:blipFill>
        </p:spPr>
      </p:sp>
      <p:sp>
        <p:nvSpPr>
          <p:cNvPr name="TextBox 7" id="7"/>
          <p:cNvSpPr txBox="true"/>
          <p:nvPr/>
        </p:nvSpPr>
        <p:spPr>
          <a:xfrm rot="0">
            <a:off x="1069105" y="6996939"/>
            <a:ext cx="2575135" cy="1244600"/>
          </a:xfrm>
          <a:prstGeom prst="rect">
            <a:avLst/>
          </a:prstGeom>
        </p:spPr>
        <p:txBody>
          <a:bodyPr anchor="t" rtlCol="false" tIns="0" lIns="0" bIns="0" rIns="0">
            <a:spAutoFit/>
          </a:bodyPr>
          <a:lstStyle/>
          <a:p>
            <a:pPr algn="l">
              <a:lnSpc>
                <a:spcPts val="3250"/>
              </a:lnSpc>
            </a:pPr>
            <a:r>
              <a:rPr lang="en-US" sz="2500" b="true">
                <a:solidFill>
                  <a:srgbClr val="F4F4F4"/>
                </a:solidFill>
                <a:latin typeface="Telegraf Bold"/>
                <a:ea typeface="Telegraf Bold"/>
                <a:cs typeface="Telegraf Bold"/>
                <a:sym typeface="Telegraf Bold"/>
              </a:rPr>
              <a:t>Réalisé par :</a:t>
            </a:r>
          </a:p>
          <a:p>
            <a:pPr algn="l">
              <a:lnSpc>
                <a:spcPts val="3250"/>
              </a:lnSpc>
            </a:pPr>
            <a:r>
              <a:rPr lang="en-US" sz="2500">
                <a:solidFill>
                  <a:srgbClr val="F4F4F4"/>
                </a:solidFill>
                <a:latin typeface="Telegraf"/>
                <a:ea typeface="Telegraf"/>
                <a:cs typeface="Telegraf"/>
                <a:sym typeface="Telegraf"/>
              </a:rPr>
              <a:t>Hamza Taoufik</a:t>
            </a:r>
          </a:p>
          <a:p>
            <a:pPr algn="l">
              <a:lnSpc>
                <a:spcPts val="3250"/>
              </a:lnSpc>
            </a:pPr>
            <a:r>
              <a:rPr lang="en-US" sz="2500">
                <a:solidFill>
                  <a:srgbClr val="F4F4F4"/>
                </a:solidFill>
                <a:latin typeface="Telegraf"/>
                <a:ea typeface="Telegraf"/>
                <a:cs typeface="Telegraf"/>
                <a:sym typeface="Telegraf"/>
              </a:rPr>
              <a:t>Aymane Namous</a:t>
            </a:r>
          </a:p>
        </p:txBody>
      </p:sp>
      <p:sp>
        <p:nvSpPr>
          <p:cNvPr name="TextBox 8" id="8"/>
          <p:cNvSpPr txBox="true"/>
          <p:nvPr/>
        </p:nvSpPr>
        <p:spPr>
          <a:xfrm rot="0">
            <a:off x="1028702" y="3895834"/>
            <a:ext cx="12993283" cy="990600"/>
          </a:xfrm>
          <a:prstGeom prst="rect">
            <a:avLst/>
          </a:prstGeom>
        </p:spPr>
        <p:txBody>
          <a:bodyPr anchor="t" rtlCol="false" tIns="0" lIns="0" bIns="0" rIns="0">
            <a:spAutoFit/>
          </a:bodyPr>
          <a:lstStyle/>
          <a:p>
            <a:pPr algn="l">
              <a:lnSpc>
                <a:spcPts val="7200"/>
              </a:lnSpc>
            </a:pPr>
            <a:r>
              <a:rPr lang="en-US" sz="6000">
                <a:solidFill>
                  <a:srgbClr val="F4F4F4"/>
                </a:solidFill>
                <a:latin typeface="Telegraf"/>
                <a:ea typeface="Telegraf"/>
                <a:cs typeface="Telegraf"/>
                <a:sym typeface="Telegraf"/>
              </a:rPr>
              <a:t>Soutenance du Projet</a:t>
            </a:r>
          </a:p>
        </p:txBody>
      </p:sp>
      <p:sp>
        <p:nvSpPr>
          <p:cNvPr name="TextBox 9" id="9"/>
          <p:cNvSpPr txBox="true"/>
          <p:nvPr/>
        </p:nvSpPr>
        <p:spPr>
          <a:xfrm rot="0">
            <a:off x="1038227" y="4857859"/>
            <a:ext cx="16221073" cy="542925"/>
          </a:xfrm>
          <a:prstGeom prst="rect">
            <a:avLst/>
          </a:prstGeom>
        </p:spPr>
        <p:txBody>
          <a:bodyPr anchor="t" rtlCol="false" tIns="0" lIns="0" bIns="0" rIns="0">
            <a:spAutoFit/>
          </a:bodyPr>
          <a:lstStyle/>
          <a:p>
            <a:pPr algn="l">
              <a:lnSpc>
                <a:spcPts val="4199"/>
              </a:lnSpc>
            </a:pPr>
            <a:r>
              <a:rPr lang="en-US" sz="2999">
                <a:solidFill>
                  <a:srgbClr val="38B6FF"/>
                </a:solidFill>
                <a:latin typeface="Telegraf"/>
                <a:ea typeface="Telegraf"/>
                <a:cs typeface="Telegraf"/>
                <a:sym typeface="Telegraf"/>
              </a:rPr>
              <a:t>Conception et réalisation d’une a</a:t>
            </a:r>
            <a:r>
              <a:rPr lang="en-US" sz="2999">
                <a:solidFill>
                  <a:srgbClr val="38B6FF"/>
                </a:solidFill>
                <a:latin typeface="Telegraf"/>
                <a:ea typeface="Telegraf"/>
                <a:cs typeface="Telegraf"/>
                <a:sym typeface="Telegraf"/>
              </a:rPr>
              <a:t>pplication ASP.NET de gestion des ressources humaines.</a:t>
            </a:r>
          </a:p>
        </p:txBody>
      </p:sp>
      <p:sp>
        <p:nvSpPr>
          <p:cNvPr name="TextBox 10" id="10"/>
          <p:cNvSpPr txBox="true"/>
          <p:nvPr/>
        </p:nvSpPr>
        <p:spPr>
          <a:xfrm rot="0">
            <a:off x="4854140" y="6996939"/>
            <a:ext cx="2909328" cy="835025"/>
          </a:xfrm>
          <a:prstGeom prst="rect">
            <a:avLst/>
          </a:prstGeom>
        </p:spPr>
        <p:txBody>
          <a:bodyPr anchor="t" rtlCol="false" tIns="0" lIns="0" bIns="0" rIns="0">
            <a:spAutoFit/>
          </a:bodyPr>
          <a:lstStyle/>
          <a:p>
            <a:pPr algn="l">
              <a:lnSpc>
                <a:spcPts val="3250"/>
              </a:lnSpc>
            </a:pPr>
            <a:r>
              <a:rPr lang="en-US" sz="2500" b="true">
                <a:solidFill>
                  <a:srgbClr val="F4F4F4"/>
                </a:solidFill>
                <a:latin typeface="Telegraf Bold"/>
                <a:ea typeface="Telegraf Bold"/>
                <a:cs typeface="Telegraf Bold"/>
                <a:sym typeface="Telegraf Bold"/>
              </a:rPr>
              <a:t>Encadré par :</a:t>
            </a:r>
          </a:p>
          <a:p>
            <a:pPr algn="l">
              <a:lnSpc>
                <a:spcPts val="3250"/>
              </a:lnSpc>
            </a:pPr>
            <a:r>
              <a:rPr lang="en-US" sz="2500">
                <a:solidFill>
                  <a:srgbClr val="F4F4F4"/>
                </a:solidFill>
                <a:latin typeface="Telegraf"/>
                <a:ea typeface="Telegraf"/>
                <a:cs typeface="Telegraf"/>
                <a:sym typeface="Telegraf"/>
              </a:rPr>
              <a:t>Pr. Youness Tabii</a:t>
            </a:r>
          </a:p>
        </p:txBody>
      </p:sp>
      <p:sp>
        <p:nvSpPr>
          <p:cNvPr name="TextBox 11" id="11"/>
          <p:cNvSpPr txBox="true"/>
          <p:nvPr/>
        </p:nvSpPr>
        <p:spPr>
          <a:xfrm rot="0">
            <a:off x="8332490" y="6997428"/>
            <a:ext cx="4877605" cy="1244600"/>
          </a:xfrm>
          <a:prstGeom prst="rect">
            <a:avLst/>
          </a:prstGeom>
        </p:spPr>
        <p:txBody>
          <a:bodyPr anchor="t" rtlCol="false" tIns="0" lIns="0" bIns="0" rIns="0">
            <a:spAutoFit/>
          </a:bodyPr>
          <a:lstStyle/>
          <a:p>
            <a:pPr algn="l">
              <a:lnSpc>
                <a:spcPts val="3250"/>
              </a:lnSpc>
            </a:pPr>
            <a:r>
              <a:rPr lang="en-US" sz="2500" b="true">
                <a:solidFill>
                  <a:srgbClr val="F4F4F4"/>
                </a:solidFill>
                <a:latin typeface="Telegraf Bold"/>
                <a:ea typeface="Telegraf Bold"/>
                <a:cs typeface="Telegraf Bold"/>
                <a:sym typeface="Telegraf Bold"/>
              </a:rPr>
              <a:t>Soutenu devant :</a:t>
            </a:r>
          </a:p>
          <a:p>
            <a:pPr algn="l">
              <a:lnSpc>
                <a:spcPts val="3250"/>
              </a:lnSpc>
            </a:pPr>
            <a:r>
              <a:rPr lang="en-US" sz="2500">
                <a:solidFill>
                  <a:srgbClr val="F4F4F4"/>
                </a:solidFill>
                <a:latin typeface="Telegraf"/>
                <a:ea typeface="Telegraf"/>
                <a:cs typeface="Telegraf"/>
                <a:sym typeface="Telegraf"/>
              </a:rPr>
              <a:t>Pr. Youness Tabii</a:t>
            </a:r>
          </a:p>
          <a:p>
            <a:pPr algn="l">
              <a:lnSpc>
                <a:spcPts val="3250"/>
              </a:lnSpc>
            </a:pPr>
          </a:p>
        </p:txBody>
      </p:sp>
      <p:sp>
        <p:nvSpPr>
          <p:cNvPr name="TextBox 12" id="12"/>
          <p:cNvSpPr txBox="true"/>
          <p:nvPr/>
        </p:nvSpPr>
        <p:spPr>
          <a:xfrm rot="0">
            <a:off x="3094610" y="9232139"/>
            <a:ext cx="5714582" cy="425450"/>
          </a:xfrm>
          <a:prstGeom prst="rect">
            <a:avLst/>
          </a:prstGeom>
        </p:spPr>
        <p:txBody>
          <a:bodyPr anchor="t" rtlCol="false" tIns="0" lIns="0" bIns="0" rIns="0">
            <a:spAutoFit/>
          </a:bodyPr>
          <a:lstStyle/>
          <a:p>
            <a:pPr algn="l">
              <a:lnSpc>
                <a:spcPts val="3250"/>
              </a:lnSpc>
            </a:pPr>
            <a:r>
              <a:rPr lang="en-US" sz="2500" b="true">
                <a:solidFill>
                  <a:srgbClr val="F4F4F4"/>
                </a:solidFill>
                <a:latin typeface="Telegraf Bold"/>
                <a:ea typeface="Telegraf Bold"/>
                <a:cs typeface="Telegraf Bold"/>
                <a:sym typeface="Telegraf Bold"/>
              </a:rPr>
              <a:t>Année universitaire 2025/2026</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4005719" y="1901828"/>
            <a:ext cx="10276562" cy="7927972"/>
          </a:xfrm>
          <a:custGeom>
            <a:avLst/>
            <a:gdLst/>
            <a:ahLst/>
            <a:cxnLst/>
            <a:rect r="r" b="b" t="t" l="l"/>
            <a:pathLst>
              <a:path h="7927972" w="10276562">
                <a:moveTo>
                  <a:pt x="0" y="0"/>
                </a:moveTo>
                <a:lnTo>
                  <a:pt x="10276562" y="0"/>
                </a:lnTo>
                <a:lnTo>
                  <a:pt x="10276562" y="7927972"/>
                </a:lnTo>
                <a:lnTo>
                  <a:pt x="0" y="7927972"/>
                </a:lnTo>
                <a:lnTo>
                  <a:pt x="0" y="0"/>
                </a:lnTo>
                <a:close/>
              </a:path>
            </a:pathLst>
          </a:custGeom>
          <a:blipFill>
            <a:blip r:embed="rId2"/>
            <a:stretch>
              <a:fillRect l="0" t="-6268" r="0" b="-3070"/>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d’activité</a:t>
            </a:r>
          </a:p>
        </p:txBody>
      </p:sp>
      <p:sp>
        <p:nvSpPr>
          <p:cNvPr name="TextBox 8" id="8"/>
          <p:cNvSpPr txBox="true"/>
          <p:nvPr/>
        </p:nvSpPr>
        <p:spPr>
          <a:xfrm rot="0">
            <a:off x="16970954" y="9410700"/>
            <a:ext cx="472480"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8</a:t>
            </a:r>
          </a:p>
        </p:txBody>
      </p:sp>
      <p:sp>
        <p:nvSpPr>
          <p:cNvPr name="TextBox 9" id="9"/>
          <p:cNvSpPr txBox="true"/>
          <p:nvPr/>
        </p:nvSpPr>
        <p:spPr>
          <a:xfrm rot="0">
            <a:off x="10065647" y="594546"/>
            <a:ext cx="15574482" cy="727075"/>
          </a:xfrm>
          <a:prstGeom prst="rect">
            <a:avLst/>
          </a:prstGeom>
        </p:spPr>
        <p:txBody>
          <a:bodyPr anchor="t" rtlCol="false" tIns="0" lIns="0" bIns="0" rIns="0">
            <a:spAutoFit/>
          </a:bodyPr>
          <a:lstStyle/>
          <a:p>
            <a:pPr algn="l" marL="0" indent="0" lvl="0">
              <a:lnSpc>
                <a:spcPts val="5000"/>
              </a:lnSpc>
            </a:pPr>
            <a:r>
              <a:rPr lang="en-US" sz="5000">
                <a:solidFill>
                  <a:srgbClr val="1100D8"/>
                </a:solidFill>
                <a:latin typeface="Telegraf"/>
                <a:ea typeface="Telegraf"/>
                <a:cs typeface="Telegraf"/>
                <a:sym typeface="Telegraf"/>
              </a:rPr>
              <a:t>“Demande de congé”</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5902727" y="1770714"/>
            <a:ext cx="6482547" cy="8059086"/>
          </a:xfrm>
          <a:custGeom>
            <a:avLst/>
            <a:gdLst/>
            <a:ahLst/>
            <a:cxnLst/>
            <a:rect r="r" b="b" t="t" l="l"/>
            <a:pathLst>
              <a:path h="8059086" w="6482547">
                <a:moveTo>
                  <a:pt x="0" y="0"/>
                </a:moveTo>
                <a:lnTo>
                  <a:pt x="6482546" y="0"/>
                </a:lnTo>
                <a:lnTo>
                  <a:pt x="6482546" y="8059086"/>
                </a:lnTo>
                <a:lnTo>
                  <a:pt x="0" y="8059086"/>
                </a:lnTo>
                <a:lnTo>
                  <a:pt x="0" y="0"/>
                </a:lnTo>
                <a:close/>
              </a:path>
            </a:pathLst>
          </a:custGeom>
          <a:blipFill>
            <a:blip r:embed="rId2"/>
            <a:stretch>
              <a:fillRect l="-1009" t="-3562" r="0" b="-9088"/>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d’activité</a:t>
            </a:r>
          </a:p>
        </p:txBody>
      </p:sp>
      <p:sp>
        <p:nvSpPr>
          <p:cNvPr name="TextBox 8" id="8"/>
          <p:cNvSpPr txBox="true"/>
          <p:nvPr/>
        </p:nvSpPr>
        <p:spPr>
          <a:xfrm rot="0">
            <a:off x="16970954" y="9410700"/>
            <a:ext cx="472480"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9</a:t>
            </a:r>
          </a:p>
        </p:txBody>
      </p:sp>
      <p:sp>
        <p:nvSpPr>
          <p:cNvPr name="TextBox 9" id="9"/>
          <p:cNvSpPr txBox="true"/>
          <p:nvPr/>
        </p:nvSpPr>
        <p:spPr>
          <a:xfrm rot="0">
            <a:off x="10037072" y="594546"/>
            <a:ext cx="15574482" cy="727075"/>
          </a:xfrm>
          <a:prstGeom prst="rect">
            <a:avLst/>
          </a:prstGeom>
        </p:spPr>
        <p:txBody>
          <a:bodyPr anchor="t" rtlCol="false" tIns="0" lIns="0" bIns="0" rIns="0">
            <a:spAutoFit/>
          </a:bodyPr>
          <a:lstStyle/>
          <a:p>
            <a:pPr algn="l" marL="0" indent="0" lvl="0">
              <a:lnSpc>
                <a:spcPts val="5000"/>
              </a:lnSpc>
            </a:pPr>
            <a:r>
              <a:rPr lang="en-US" sz="5000">
                <a:solidFill>
                  <a:srgbClr val="1100D8"/>
                </a:solidFill>
                <a:latin typeface="Telegraf"/>
                <a:ea typeface="Telegraf"/>
                <a:cs typeface="Telegraf"/>
                <a:sym typeface="Telegraf"/>
              </a:rPr>
              <a:t>“Pointage journalier”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6440987" y="1565807"/>
            <a:ext cx="5406026" cy="8606893"/>
          </a:xfrm>
          <a:custGeom>
            <a:avLst/>
            <a:gdLst/>
            <a:ahLst/>
            <a:cxnLst/>
            <a:rect r="r" b="b" t="t" l="l"/>
            <a:pathLst>
              <a:path h="8606893" w="5406026">
                <a:moveTo>
                  <a:pt x="0" y="0"/>
                </a:moveTo>
                <a:lnTo>
                  <a:pt x="5406026" y="0"/>
                </a:lnTo>
                <a:lnTo>
                  <a:pt x="5406026" y="8606893"/>
                </a:lnTo>
                <a:lnTo>
                  <a:pt x="0" y="8606893"/>
                </a:lnTo>
                <a:lnTo>
                  <a:pt x="0" y="0"/>
                </a:lnTo>
                <a:close/>
              </a:path>
            </a:pathLst>
          </a:custGeom>
          <a:blipFill>
            <a:blip r:embed="rId2"/>
            <a:stretch>
              <a:fillRect l="-2351" t="-6382" r="0" b="-3824"/>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d’activité</a:t>
            </a:r>
          </a:p>
        </p:txBody>
      </p:sp>
      <p:sp>
        <p:nvSpPr>
          <p:cNvPr name="TextBox 8" id="8"/>
          <p:cNvSpPr txBox="true"/>
          <p:nvPr/>
        </p:nvSpPr>
        <p:spPr>
          <a:xfrm rot="0">
            <a:off x="16875704" y="9505950"/>
            <a:ext cx="883940"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10</a:t>
            </a:r>
          </a:p>
        </p:txBody>
      </p:sp>
      <p:sp>
        <p:nvSpPr>
          <p:cNvPr name="TextBox 9" id="9"/>
          <p:cNvSpPr txBox="true"/>
          <p:nvPr/>
        </p:nvSpPr>
        <p:spPr>
          <a:xfrm rot="0">
            <a:off x="10162903" y="594546"/>
            <a:ext cx="15574482" cy="727075"/>
          </a:xfrm>
          <a:prstGeom prst="rect">
            <a:avLst/>
          </a:prstGeom>
        </p:spPr>
        <p:txBody>
          <a:bodyPr anchor="t" rtlCol="false" tIns="0" lIns="0" bIns="0" rIns="0">
            <a:spAutoFit/>
          </a:bodyPr>
          <a:lstStyle/>
          <a:p>
            <a:pPr algn="l" marL="0" indent="0" lvl="0">
              <a:lnSpc>
                <a:spcPts val="5000"/>
              </a:lnSpc>
            </a:pPr>
            <a:r>
              <a:rPr lang="en-US" sz="5000">
                <a:solidFill>
                  <a:srgbClr val="1100D8"/>
                </a:solidFill>
                <a:latin typeface="Telegraf"/>
                <a:ea typeface="Telegraf"/>
                <a:cs typeface="Telegraf"/>
                <a:sym typeface="Telegraf"/>
              </a:rPr>
              <a:t>“Gestion de la paie”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5264557" y="1530689"/>
            <a:ext cx="7758887" cy="8842036"/>
          </a:xfrm>
          <a:custGeom>
            <a:avLst/>
            <a:gdLst/>
            <a:ahLst/>
            <a:cxnLst/>
            <a:rect r="r" b="b" t="t" l="l"/>
            <a:pathLst>
              <a:path h="8842036" w="7758887">
                <a:moveTo>
                  <a:pt x="0" y="0"/>
                </a:moveTo>
                <a:lnTo>
                  <a:pt x="7758886" y="0"/>
                </a:lnTo>
                <a:lnTo>
                  <a:pt x="7758886" y="8842036"/>
                </a:lnTo>
                <a:lnTo>
                  <a:pt x="0" y="8842036"/>
                </a:lnTo>
                <a:lnTo>
                  <a:pt x="0" y="0"/>
                </a:lnTo>
                <a:close/>
              </a:path>
            </a:pathLst>
          </a:custGeom>
          <a:blipFill>
            <a:blip r:embed="rId2"/>
            <a:stretch>
              <a:fillRect l="0" t="0" r="0" b="0"/>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de séquence</a:t>
            </a:r>
          </a:p>
        </p:txBody>
      </p:sp>
      <p:sp>
        <p:nvSpPr>
          <p:cNvPr name="TextBox 8" id="8"/>
          <p:cNvSpPr txBox="true"/>
          <p:nvPr/>
        </p:nvSpPr>
        <p:spPr>
          <a:xfrm rot="0">
            <a:off x="16875704" y="9505950"/>
            <a:ext cx="714772"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11</a:t>
            </a:r>
          </a:p>
        </p:txBody>
      </p:sp>
      <p:sp>
        <p:nvSpPr>
          <p:cNvPr name="TextBox 9" id="9"/>
          <p:cNvSpPr txBox="true"/>
          <p:nvPr/>
        </p:nvSpPr>
        <p:spPr>
          <a:xfrm rot="0">
            <a:off x="11595037" y="646451"/>
            <a:ext cx="15574482" cy="727075"/>
          </a:xfrm>
          <a:prstGeom prst="rect">
            <a:avLst/>
          </a:prstGeom>
        </p:spPr>
        <p:txBody>
          <a:bodyPr anchor="t" rtlCol="false" tIns="0" lIns="0" bIns="0" rIns="0">
            <a:spAutoFit/>
          </a:bodyPr>
          <a:lstStyle/>
          <a:p>
            <a:pPr algn="l" marL="0" indent="0" lvl="0">
              <a:lnSpc>
                <a:spcPts val="5000"/>
              </a:lnSpc>
            </a:pPr>
            <a:r>
              <a:rPr lang="en-US" sz="5000">
                <a:solidFill>
                  <a:srgbClr val="1100D8"/>
                </a:solidFill>
                <a:latin typeface="Telegraf"/>
                <a:ea typeface="Telegraf"/>
                <a:cs typeface="Telegraf"/>
                <a:sym typeface="Telegraf"/>
              </a:rPr>
              <a:t>“Demande de congé”</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5346186" y="1701531"/>
            <a:ext cx="7595629" cy="8680719"/>
          </a:xfrm>
          <a:custGeom>
            <a:avLst/>
            <a:gdLst/>
            <a:ahLst/>
            <a:cxnLst/>
            <a:rect r="r" b="b" t="t" l="l"/>
            <a:pathLst>
              <a:path h="8680719" w="7595629">
                <a:moveTo>
                  <a:pt x="0" y="0"/>
                </a:moveTo>
                <a:lnTo>
                  <a:pt x="7595628" y="0"/>
                </a:lnTo>
                <a:lnTo>
                  <a:pt x="7595628" y="8680719"/>
                </a:lnTo>
                <a:lnTo>
                  <a:pt x="0" y="8680719"/>
                </a:lnTo>
                <a:lnTo>
                  <a:pt x="0" y="0"/>
                </a:lnTo>
                <a:close/>
              </a:path>
            </a:pathLst>
          </a:custGeom>
          <a:blipFill>
            <a:blip r:embed="rId2"/>
            <a:stretch>
              <a:fillRect l="0" t="0" r="0" b="0"/>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de séquence</a:t>
            </a:r>
          </a:p>
        </p:txBody>
      </p:sp>
      <p:sp>
        <p:nvSpPr>
          <p:cNvPr name="TextBox 8" id="8"/>
          <p:cNvSpPr txBox="true"/>
          <p:nvPr/>
        </p:nvSpPr>
        <p:spPr>
          <a:xfrm rot="0">
            <a:off x="16875704" y="9505950"/>
            <a:ext cx="840581"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12</a:t>
            </a:r>
          </a:p>
        </p:txBody>
      </p:sp>
      <p:sp>
        <p:nvSpPr>
          <p:cNvPr name="TextBox 9" id="9"/>
          <p:cNvSpPr txBox="true"/>
          <p:nvPr/>
        </p:nvSpPr>
        <p:spPr>
          <a:xfrm rot="0">
            <a:off x="11595037" y="646451"/>
            <a:ext cx="15574482" cy="727075"/>
          </a:xfrm>
          <a:prstGeom prst="rect">
            <a:avLst/>
          </a:prstGeom>
        </p:spPr>
        <p:txBody>
          <a:bodyPr anchor="t" rtlCol="false" tIns="0" lIns="0" bIns="0" rIns="0">
            <a:spAutoFit/>
          </a:bodyPr>
          <a:lstStyle/>
          <a:p>
            <a:pPr algn="l" marL="0" indent="0" lvl="0">
              <a:lnSpc>
                <a:spcPts val="5000"/>
              </a:lnSpc>
            </a:pPr>
            <a:r>
              <a:rPr lang="en-US" sz="5000">
                <a:solidFill>
                  <a:srgbClr val="1100D8"/>
                </a:solidFill>
                <a:latin typeface="Telegraf"/>
                <a:ea typeface="Telegraf"/>
                <a:cs typeface="Telegraf"/>
                <a:sym typeface="Telegraf"/>
              </a:rPr>
              <a:t>“Pointage journalier”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00D8"/>
        </a:solidFill>
      </p:bgPr>
    </p:bg>
    <p:spTree>
      <p:nvGrpSpPr>
        <p:cNvPr id="1" name=""/>
        <p:cNvGrpSpPr/>
        <p:nvPr/>
      </p:nvGrpSpPr>
      <p:grpSpPr>
        <a:xfrm>
          <a:off x="0" y="0"/>
          <a:ext cx="0" cy="0"/>
          <a:chOff x="0" y="0"/>
          <a:chExt cx="0" cy="0"/>
        </a:xfrm>
      </p:grpSpPr>
      <p:sp>
        <p:nvSpPr>
          <p:cNvPr name="TextBox 2" id="2"/>
          <p:cNvSpPr txBox="true"/>
          <p:nvPr/>
        </p:nvSpPr>
        <p:spPr>
          <a:xfrm rot="0">
            <a:off x="7588376" y="4405313"/>
            <a:ext cx="9483887" cy="1304925"/>
          </a:xfrm>
          <a:prstGeom prst="rect">
            <a:avLst/>
          </a:prstGeom>
        </p:spPr>
        <p:txBody>
          <a:bodyPr anchor="t" rtlCol="false" tIns="0" lIns="0" bIns="0" rIns="0">
            <a:spAutoFit/>
          </a:bodyPr>
          <a:lstStyle/>
          <a:p>
            <a:pPr algn="l">
              <a:lnSpc>
                <a:spcPts val="9000"/>
              </a:lnSpc>
            </a:pPr>
            <a:r>
              <a:rPr lang="en-US" sz="9000">
                <a:solidFill>
                  <a:srgbClr val="F4F4F4"/>
                </a:solidFill>
                <a:latin typeface="Telegraf"/>
                <a:ea typeface="Telegraf"/>
                <a:cs typeface="Telegraf"/>
                <a:sym typeface="Telegraf"/>
              </a:rPr>
              <a:t>Réalisation</a:t>
            </a:r>
          </a:p>
        </p:txBody>
      </p:sp>
      <p:sp>
        <p:nvSpPr>
          <p:cNvPr name="AutoShape 3" id="3"/>
          <p:cNvSpPr/>
          <p:nvPr/>
        </p:nvSpPr>
        <p:spPr>
          <a:xfrm>
            <a:off x="7588374" y="5943600"/>
            <a:ext cx="9483889" cy="0"/>
          </a:xfrm>
          <a:prstGeom prst="line">
            <a:avLst/>
          </a:prstGeom>
          <a:ln cap="flat" w="9525">
            <a:solidFill>
              <a:srgbClr val="38B6FF"/>
            </a:solidFill>
            <a:prstDash val="solid"/>
            <a:headEnd type="none" len="sm" w="sm"/>
            <a:tailEnd type="none" len="sm" w="sm"/>
          </a:ln>
        </p:spPr>
      </p:sp>
      <p:sp>
        <p:nvSpPr>
          <p:cNvPr name="Freeform 4" id="4"/>
          <p:cNvSpPr/>
          <p:nvPr/>
        </p:nvSpPr>
        <p:spPr>
          <a:xfrm flipH="false" flipV="false" rot="5400000">
            <a:off x="183501" y="2989748"/>
            <a:ext cx="6710244" cy="4307504"/>
          </a:xfrm>
          <a:custGeom>
            <a:avLst/>
            <a:gdLst/>
            <a:ahLst/>
            <a:cxnLst/>
            <a:rect r="r" b="b" t="t" l="l"/>
            <a:pathLst>
              <a:path h="4307504" w="6710244">
                <a:moveTo>
                  <a:pt x="0" y="0"/>
                </a:moveTo>
                <a:lnTo>
                  <a:pt x="6710245" y="0"/>
                </a:lnTo>
                <a:lnTo>
                  <a:pt x="6710245" y="4307504"/>
                </a:lnTo>
                <a:lnTo>
                  <a:pt x="0" y="4307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3148864">
            <a:off x="12157902" y="-4570949"/>
            <a:ext cx="10979450" cy="9725529"/>
          </a:xfrm>
          <a:custGeom>
            <a:avLst/>
            <a:gdLst/>
            <a:ahLst/>
            <a:cxnLst/>
            <a:rect r="r" b="b" t="t" l="l"/>
            <a:pathLst>
              <a:path h="9725529" w="10979450">
                <a:moveTo>
                  <a:pt x="0" y="0"/>
                </a:moveTo>
                <a:lnTo>
                  <a:pt x="10979449" y="0"/>
                </a:lnTo>
                <a:lnTo>
                  <a:pt x="10979449" y="9725529"/>
                </a:lnTo>
                <a:lnTo>
                  <a:pt x="0" y="97255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1028700" y="2387735"/>
            <a:ext cx="8229600" cy="0"/>
          </a:xfrm>
          <a:prstGeom prst="line">
            <a:avLst/>
          </a:prstGeom>
          <a:ln cap="flat" w="9525">
            <a:solidFill>
              <a:srgbClr val="38B6FF"/>
            </a:solidFill>
            <a:prstDash val="solid"/>
            <a:headEnd type="none" len="sm" w="sm"/>
            <a:tailEnd type="none" len="sm" w="sm"/>
          </a:ln>
        </p:spPr>
      </p:sp>
      <p:grpSp>
        <p:nvGrpSpPr>
          <p:cNvPr name="Group 4" id="4"/>
          <p:cNvGrpSpPr/>
          <p:nvPr/>
        </p:nvGrpSpPr>
        <p:grpSpPr>
          <a:xfrm rot="0">
            <a:off x="1028700" y="3519829"/>
            <a:ext cx="7700585" cy="1246113"/>
            <a:chOff x="0" y="0"/>
            <a:chExt cx="10267447" cy="1661484"/>
          </a:xfrm>
        </p:grpSpPr>
        <p:sp>
          <p:nvSpPr>
            <p:cNvPr name="TextBox 5" id="5"/>
            <p:cNvSpPr txBox="true"/>
            <p:nvPr/>
          </p:nvSpPr>
          <p:spPr>
            <a:xfrm rot="0">
              <a:off x="0" y="-85725"/>
              <a:ext cx="10267447" cy="607271"/>
            </a:xfrm>
            <a:prstGeom prst="rect">
              <a:avLst/>
            </a:prstGeom>
          </p:spPr>
          <p:txBody>
            <a:bodyPr anchor="t" rtlCol="false" tIns="0" lIns="0" bIns="0" rIns="0">
              <a:spAutoFit/>
            </a:bodyPr>
            <a:lstStyle/>
            <a:p>
              <a:pPr algn="l" marL="0" indent="0" lvl="0">
                <a:lnSpc>
                  <a:spcPts val="3640"/>
                </a:lnSpc>
              </a:pPr>
              <a:r>
                <a:rPr lang="en-US" b="true" sz="2600">
                  <a:solidFill>
                    <a:srgbClr val="38B6FF"/>
                  </a:solidFill>
                  <a:latin typeface="Telegraf Bold"/>
                  <a:ea typeface="Telegraf Bold"/>
                  <a:cs typeface="Telegraf Bold"/>
                  <a:sym typeface="Telegraf Bold"/>
                </a:rPr>
                <a:t>Languages</a:t>
              </a:r>
            </a:p>
          </p:txBody>
        </p:sp>
        <p:sp>
          <p:nvSpPr>
            <p:cNvPr name="TextBox 6" id="6"/>
            <p:cNvSpPr txBox="true"/>
            <p:nvPr/>
          </p:nvSpPr>
          <p:spPr>
            <a:xfrm rot="0">
              <a:off x="0" y="685912"/>
              <a:ext cx="10267447" cy="975572"/>
            </a:xfrm>
            <a:prstGeom prst="rect">
              <a:avLst/>
            </a:prstGeom>
          </p:spPr>
          <p:txBody>
            <a:bodyPr anchor="t" rtlCol="false" tIns="0" lIns="0" bIns="0" rIns="0">
              <a:spAutoFit/>
            </a:bodyPr>
            <a:lstStyle/>
            <a:p>
              <a:pPr algn="l">
                <a:lnSpc>
                  <a:spcPts val="2860"/>
                </a:lnSpc>
              </a:pPr>
              <a:r>
                <a:rPr lang="en-US" sz="2200">
                  <a:solidFill>
                    <a:srgbClr val="F4F4F4"/>
                  </a:solidFill>
                  <a:latin typeface="Telegraf"/>
                  <a:ea typeface="Telegraf"/>
                  <a:cs typeface="Telegraf"/>
                  <a:sym typeface="Telegraf"/>
                </a:rPr>
                <a:t>C# avec ASP.NET Core</a:t>
              </a:r>
            </a:p>
            <a:p>
              <a:pPr algn="l">
                <a:lnSpc>
                  <a:spcPts val="2860"/>
                </a:lnSpc>
              </a:pPr>
              <a:r>
                <a:rPr lang="en-US" sz="2200">
                  <a:solidFill>
                    <a:srgbClr val="F4F4F4"/>
                  </a:solidFill>
                  <a:latin typeface="Telegraf"/>
                  <a:ea typeface="Telegraf"/>
                  <a:cs typeface="Telegraf"/>
                  <a:sym typeface="Telegraf"/>
                </a:rPr>
                <a:t>HTML, CSS, JavaScript</a:t>
              </a:r>
            </a:p>
          </p:txBody>
        </p:sp>
      </p:grpSp>
      <p:sp>
        <p:nvSpPr>
          <p:cNvPr name="TextBox 7" id="7"/>
          <p:cNvSpPr txBox="true"/>
          <p:nvPr/>
        </p:nvSpPr>
        <p:spPr>
          <a:xfrm rot="0">
            <a:off x="1028700" y="1095375"/>
            <a:ext cx="14583959" cy="1076325"/>
          </a:xfrm>
          <a:prstGeom prst="rect">
            <a:avLst/>
          </a:prstGeom>
        </p:spPr>
        <p:txBody>
          <a:bodyPr anchor="t" rtlCol="false" tIns="0" lIns="0" bIns="0" rIns="0">
            <a:spAutoFit/>
          </a:bodyPr>
          <a:lstStyle/>
          <a:p>
            <a:pPr algn="l" marL="0" indent="0" lvl="0">
              <a:lnSpc>
                <a:spcPts val="7500"/>
              </a:lnSpc>
            </a:pPr>
            <a:r>
              <a:rPr lang="en-US" sz="7500">
                <a:solidFill>
                  <a:srgbClr val="F4F4F4"/>
                </a:solidFill>
                <a:latin typeface="Telegraf"/>
                <a:ea typeface="Telegraf"/>
                <a:cs typeface="Telegraf"/>
                <a:sym typeface="Telegraf"/>
              </a:rPr>
              <a:t>Technologies </a:t>
            </a:r>
            <a:r>
              <a:rPr lang="en-US" sz="7500">
                <a:solidFill>
                  <a:srgbClr val="F4F4F4"/>
                </a:solidFill>
                <a:latin typeface="Telegraf"/>
                <a:ea typeface="Telegraf"/>
                <a:cs typeface="Telegraf"/>
                <a:sym typeface="Telegraf"/>
              </a:rPr>
              <a:t>utilisées</a:t>
            </a:r>
          </a:p>
        </p:txBody>
      </p:sp>
      <p:grpSp>
        <p:nvGrpSpPr>
          <p:cNvPr name="Group 8" id="8"/>
          <p:cNvGrpSpPr/>
          <p:nvPr/>
        </p:nvGrpSpPr>
        <p:grpSpPr>
          <a:xfrm rot="0">
            <a:off x="6597050" y="3519829"/>
            <a:ext cx="7700585" cy="884163"/>
            <a:chOff x="0" y="0"/>
            <a:chExt cx="10267447" cy="1178884"/>
          </a:xfrm>
        </p:grpSpPr>
        <p:sp>
          <p:nvSpPr>
            <p:cNvPr name="TextBox 9" id="9"/>
            <p:cNvSpPr txBox="true"/>
            <p:nvPr/>
          </p:nvSpPr>
          <p:spPr>
            <a:xfrm rot="0">
              <a:off x="0" y="-85725"/>
              <a:ext cx="10267447" cy="607271"/>
            </a:xfrm>
            <a:prstGeom prst="rect">
              <a:avLst/>
            </a:prstGeom>
          </p:spPr>
          <p:txBody>
            <a:bodyPr anchor="t" rtlCol="false" tIns="0" lIns="0" bIns="0" rIns="0">
              <a:spAutoFit/>
            </a:bodyPr>
            <a:lstStyle/>
            <a:p>
              <a:pPr algn="l" marL="0" indent="0" lvl="0">
                <a:lnSpc>
                  <a:spcPts val="3640"/>
                </a:lnSpc>
              </a:pPr>
              <a:r>
                <a:rPr lang="en-US" b="true" sz="2600">
                  <a:solidFill>
                    <a:srgbClr val="38B6FF"/>
                  </a:solidFill>
                  <a:latin typeface="Telegraf Bold"/>
                  <a:ea typeface="Telegraf Bold"/>
                  <a:cs typeface="Telegraf Bold"/>
                  <a:sym typeface="Telegraf Bold"/>
                </a:rPr>
                <a:t>Bibliothèques et frameworks</a:t>
              </a:r>
            </a:p>
          </p:txBody>
        </p:sp>
        <p:sp>
          <p:nvSpPr>
            <p:cNvPr name="TextBox 10" id="10"/>
            <p:cNvSpPr txBox="true"/>
            <p:nvPr/>
          </p:nvSpPr>
          <p:spPr>
            <a:xfrm rot="0">
              <a:off x="0" y="685912"/>
              <a:ext cx="10267447" cy="492972"/>
            </a:xfrm>
            <a:prstGeom prst="rect">
              <a:avLst/>
            </a:prstGeom>
          </p:spPr>
          <p:txBody>
            <a:bodyPr anchor="t" rtlCol="false" tIns="0" lIns="0" bIns="0" rIns="0">
              <a:spAutoFit/>
            </a:bodyPr>
            <a:lstStyle/>
            <a:p>
              <a:pPr algn="l">
                <a:lnSpc>
                  <a:spcPts val="2860"/>
                </a:lnSpc>
              </a:pPr>
              <a:r>
                <a:rPr lang="en-US" sz="2200">
                  <a:solidFill>
                    <a:srgbClr val="F4F4F4"/>
                  </a:solidFill>
                  <a:latin typeface="Telegraf"/>
                  <a:ea typeface="Telegraf"/>
                  <a:cs typeface="Telegraf"/>
                  <a:sym typeface="Telegraf"/>
                </a:rPr>
                <a:t>Bootstrap, JQuery, FullCalendar et Chart.js</a:t>
              </a:r>
            </a:p>
          </p:txBody>
        </p:sp>
      </p:grpSp>
      <p:grpSp>
        <p:nvGrpSpPr>
          <p:cNvPr name="Group 11" id="11"/>
          <p:cNvGrpSpPr/>
          <p:nvPr/>
        </p:nvGrpSpPr>
        <p:grpSpPr>
          <a:xfrm rot="0">
            <a:off x="1028700" y="5272996"/>
            <a:ext cx="7700585" cy="884163"/>
            <a:chOff x="0" y="0"/>
            <a:chExt cx="10267447" cy="1178884"/>
          </a:xfrm>
        </p:grpSpPr>
        <p:sp>
          <p:nvSpPr>
            <p:cNvPr name="TextBox 12" id="12"/>
            <p:cNvSpPr txBox="true"/>
            <p:nvPr/>
          </p:nvSpPr>
          <p:spPr>
            <a:xfrm rot="0">
              <a:off x="0" y="-85725"/>
              <a:ext cx="10267447" cy="607271"/>
            </a:xfrm>
            <a:prstGeom prst="rect">
              <a:avLst/>
            </a:prstGeom>
          </p:spPr>
          <p:txBody>
            <a:bodyPr anchor="t" rtlCol="false" tIns="0" lIns="0" bIns="0" rIns="0">
              <a:spAutoFit/>
            </a:bodyPr>
            <a:lstStyle/>
            <a:p>
              <a:pPr algn="l" marL="0" indent="0" lvl="0">
                <a:lnSpc>
                  <a:spcPts val="3640"/>
                </a:lnSpc>
              </a:pPr>
              <a:r>
                <a:rPr lang="en-US" b="true" sz="2600">
                  <a:solidFill>
                    <a:srgbClr val="38B6FF"/>
                  </a:solidFill>
                  <a:latin typeface="Telegraf Bold"/>
                  <a:ea typeface="Telegraf Bold"/>
                  <a:cs typeface="Telegraf Bold"/>
                  <a:sym typeface="Telegraf Bold"/>
                </a:rPr>
                <a:t>Bases de données</a:t>
              </a:r>
            </a:p>
          </p:txBody>
        </p:sp>
        <p:sp>
          <p:nvSpPr>
            <p:cNvPr name="TextBox 13" id="13"/>
            <p:cNvSpPr txBox="true"/>
            <p:nvPr/>
          </p:nvSpPr>
          <p:spPr>
            <a:xfrm rot="0">
              <a:off x="0" y="685912"/>
              <a:ext cx="10267447" cy="492972"/>
            </a:xfrm>
            <a:prstGeom prst="rect">
              <a:avLst/>
            </a:prstGeom>
          </p:spPr>
          <p:txBody>
            <a:bodyPr anchor="t" rtlCol="false" tIns="0" lIns="0" bIns="0" rIns="0">
              <a:spAutoFit/>
            </a:bodyPr>
            <a:lstStyle/>
            <a:p>
              <a:pPr algn="l">
                <a:lnSpc>
                  <a:spcPts val="2860"/>
                </a:lnSpc>
              </a:pPr>
              <a:r>
                <a:rPr lang="en-US" sz="2200">
                  <a:solidFill>
                    <a:srgbClr val="F4F4F4"/>
                  </a:solidFill>
                  <a:latin typeface="Telegraf"/>
                  <a:ea typeface="Telegraf"/>
                  <a:cs typeface="Telegraf"/>
                  <a:sym typeface="Telegraf"/>
                </a:rPr>
                <a:t>MySQL</a:t>
              </a:r>
            </a:p>
          </p:txBody>
        </p:sp>
      </p:grpSp>
      <p:grpSp>
        <p:nvGrpSpPr>
          <p:cNvPr name="Group 14" id="14"/>
          <p:cNvGrpSpPr/>
          <p:nvPr/>
        </p:nvGrpSpPr>
        <p:grpSpPr>
          <a:xfrm rot="-2700000">
            <a:off x="16883984" y="9297183"/>
            <a:ext cx="1124706" cy="1751033"/>
            <a:chOff x="0" y="0"/>
            <a:chExt cx="296219" cy="461178"/>
          </a:xfrm>
        </p:grpSpPr>
        <p:sp>
          <p:nvSpPr>
            <p:cNvPr name="Freeform 15" id="15"/>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16" id="16"/>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TextBox 17" id="17"/>
          <p:cNvSpPr txBox="true"/>
          <p:nvPr/>
        </p:nvSpPr>
        <p:spPr>
          <a:xfrm rot="0">
            <a:off x="16832560" y="9410700"/>
            <a:ext cx="832941"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14</a:t>
            </a:r>
          </a:p>
        </p:txBody>
      </p:sp>
      <p:grpSp>
        <p:nvGrpSpPr>
          <p:cNvPr name="Group 18" id="18"/>
          <p:cNvGrpSpPr/>
          <p:nvPr/>
        </p:nvGrpSpPr>
        <p:grpSpPr>
          <a:xfrm rot="0">
            <a:off x="6597050" y="5272996"/>
            <a:ext cx="7700585" cy="884163"/>
            <a:chOff x="0" y="0"/>
            <a:chExt cx="10267447" cy="1178884"/>
          </a:xfrm>
        </p:grpSpPr>
        <p:sp>
          <p:nvSpPr>
            <p:cNvPr name="TextBox 19" id="19"/>
            <p:cNvSpPr txBox="true"/>
            <p:nvPr/>
          </p:nvSpPr>
          <p:spPr>
            <a:xfrm rot="0">
              <a:off x="0" y="-85725"/>
              <a:ext cx="10267447" cy="607271"/>
            </a:xfrm>
            <a:prstGeom prst="rect">
              <a:avLst/>
            </a:prstGeom>
          </p:spPr>
          <p:txBody>
            <a:bodyPr anchor="t" rtlCol="false" tIns="0" lIns="0" bIns="0" rIns="0">
              <a:spAutoFit/>
            </a:bodyPr>
            <a:lstStyle/>
            <a:p>
              <a:pPr algn="l" marL="0" indent="0" lvl="0">
                <a:lnSpc>
                  <a:spcPts val="3640"/>
                </a:lnSpc>
              </a:pPr>
              <a:r>
                <a:rPr lang="en-US" b="true" sz="2600">
                  <a:solidFill>
                    <a:srgbClr val="38B6FF"/>
                  </a:solidFill>
                  <a:latin typeface="Telegraf Bold"/>
                  <a:ea typeface="Telegraf Bold"/>
                  <a:cs typeface="Telegraf Bold"/>
                  <a:sym typeface="Telegraf Bold"/>
                </a:rPr>
                <a:t>Interface de gestion </a:t>
              </a:r>
            </a:p>
          </p:txBody>
        </p:sp>
        <p:sp>
          <p:nvSpPr>
            <p:cNvPr name="TextBox 20" id="20"/>
            <p:cNvSpPr txBox="true"/>
            <p:nvPr/>
          </p:nvSpPr>
          <p:spPr>
            <a:xfrm rot="0">
              <a:off x="0" y="685912"/>
              <a:ext cx="10267447" cy="492972"/>
            </a:xfrm>
            <a:prstGeom prst="rect">
              <a:avLst/>
            </a:prstGeom>
          </p:spPr>
          <p:txBody>
            <a:bodyPr anchor="t" rtlCol="false" tIns="0" lIns="0" bIns="0" rIns="0">
              <a:spAutoFit/>
            </a:bodyPr>
            <a:lstStyle/>
            <a:p>
              <a:pPr algn="l">
                <a:lnSpc>
                  <a:spcPts val="2860"/>
                </a:lnSpc>
              </a:pPr>
              <a:r>
                <a:rPr lang="en-US" sz="2200">
                  <a:solidFill>
                    <a:srgbClr val="F4F4F4"/>
                  </a:solidFill>
                  <a:latin typeface="Telegraf"/>
                  <a:ea typeface="Telegraf"/>
                  <a:cs typeface="Telegraf"/>
                  <a:sym typeface="Telegraf"/>
                </a:rPr>
                <a:t>phpMyAdmin via WAMP Server</a:t>
              </a:r>
            </a:p>
          </p:txBody>
        </p:sp>
      </p:grpSp>
      <p:grpSp>
        <p:nvGrpSpPr>
          <p:cNvPr name="Group 21" id="21"/>
          <p:cNvGrpSpPr/>
          <p:nvPr/>
        </p:nvGrpSpPr>
        <p:grpSpPr>
          <a:xfrm rot="0">
            <a:off x="1028700" y="6642934"/>
            <a:ext cx="7700585" cy="884163"/>
            <a:chOff x="0" y="0"/>
            <a:chExt cx="10267447" cy="1178884"/>
          </a:xfrm>
        </p:grpSpPr>
        <p:sp>
          <p:nvSpPr>
            <p:cNvPr name="TextBox 22" id="22"/>
            <p:cNvSpPr txBox="true"/>
            <p:nvPr/>
          </p:nvSpPr>
          <p:spPr>
            <a:xfrm rot="0">
              <a:off x="0" y="-85725"/>
              <a:ext cx="10267447" cy="607271"/>
            </a:xfrm>
            <a:prstGeom prst="rect">
              <a:avLst/>
            </a:prstGeom>
          </p:spPr>
          <p:txBody>
            <a:bodyPr anchor="t" rtlCol="false" tIns="0" lIns="0" bIns="0" rIns="0">
              <a:spAutoFit/>
            </a:bodyPr>
            <a:lstStyle/>
            <a:p>
              <a:pPr algn="l" marL="0" indent="0" lvl="0">
                <a:lnSpc>
                  <a:spcPts val="3640"/>
                </a:lnSpc>
              </a:pPr>
              <a:r>
                <a:rPr lang="en-US" b="true" sz="2600">
                  <a:solidFill>
                    <a:srgbClr val="38B6FF"/>
                  </a:solidFill>
                  <a:latin typeface="Telegraf Bold"/>
                  <a:ea typeface="Telegraf Bold"/>
                  <a:cs typeface="Telegraf Bold"/>
                  <a:sym typeface="Telegraf Bold"/>
                </a:rPr>
                <a:t>Outils divers</a:t>
              </a:r>
            </a:p>
          </p:txBody>
        </p:sp>
        <p:sp>
          <p:nvSpPr>
            <p:cNvPr name="TextBox 23" id="23"/>
            <p:cNvSpPr txBox="true"/>
            <p:nvPr/>
          </p:nvSpPr>
          <p:spPr>
            <a:xfrm rot="0">
              <a:off x="0" y="685912"/>
              <a:ext cx="10267447" cy="492972"/>
            </a:xfrm>
            <a:prstGeom prst="rect">
              <a:avLst/>
            </a:prstGeom>
          </p:spPr>
          <p:txBody>
            <a:bodyPr anchor="t" rtlCol="false" tIns="0" lIns="0" bIns="0" rIns="0">
              <a:spAutoFit/>
            </a:bodyPr>
            <a:lstStyle/>
            <a:p>
              <a:pPr algn="l">
                <a:lnSpc>
                  <a:spcPts val="2860"/>
                </a:lnSpc>
              </a:pPr>
              <a:r>
                <a:rPr lang="en-US" sz="2200">
                  <a:solidFill>
                    <a:srgbClr val="F4F4F4"/>
                  </a:solidFill>
                  <a:latin typeface="Telegraf"/>
                  <a:ea typeface="Telegraf"/>
                  <a:cs typeface="Telegraf"/>
                  <a:sym typeface="Telegraf"/>
                </a:rPr>
                <a:t>Git/Github</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7080403">
            <a:off x="11956612" y="-2475030"/>
            <a:ext cx="10979450" cy="9725529"/>
          </a:xfrm>
          <a:custGeom>
            <a:avLst/>
            <a:gdLst/>
            <a:ahLst/>
            <a:cxnLst/>
            <a:rect r="r" b="b" t="t" l="l"/>
            <a:pathLst>
              <a:path h="9725529" w="10979450">
                <a:moveTo>
                  <a:pt x="0" y="0"/>
                </a:moveTo>
                <a:lnTo>
                  <a:pt x="10979450" y="0"/>
                </a:lnTo>
                <a:lnTo>
                  <a:pt x="10979450" y="9725530"/>
                </a:lnTo>
                <a:lnTo>
                  <a:pt x="0" y="9725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1028700" y="2166938"/>
            <a:ext cx="8229600" cy="0"/>
          </a:xfrm>
          <a:prstGeom prst="line">
            <a:avLst/>
          </a:prstGeom>
          <a:ln cap="flat" w="9525">
            <a:solidFill>
              <a:srgbClr val="38B6FF"/>
            </a:solidFill>
            <a:prstDash val="solid"/>
            <a:headEnd type="none" len="sm" w="sm"/>
            <a:tailEnd type="none" len="sm" w="sm"/>
          </a:ln>
        </p:spPr>
      </p:sp>
      <p:grpSp>
        <p:nvGrpSpPr>
          <p:cNvPr name="Group 4" id="4"/>
          <p:cNvGrpSpPr/>
          <p:nvPr/>
        </p:nvGrpSpPr>
        <p:grpSpPr>
          <a:xfrm rot="-2700000">
            <a:off x="16883984" y="9297183"/>
            <a:ext cx="1124706" cy="1751033"/>
            <a:chOff x="0" y="0"/>
            <a:chExt cx="296219" cy="461178"/>
          </a:xfrm>
        </p:grpSpPr>
        <p:sp>
          <p:nvSpPr>
            <p:cNvPr name="Freeform 5" id="5"/>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38B6FF"/>
            </a:solidFill>
          </p:spPr>
        </p:sp>
        <p:sp>
          <p:nvSpPr>
            <p:cNvPr name="TextBox 6" id="6"/>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TextBox 7" id="7"/>
          <p:cNvSpPr txBox="true"/>
          <p:nvPr/>
        </p:nvSpPr>
        <p:spPr>
          <a:xfrm rot="0">
            <a:off x="1028700" y="1095375"/>
            <a:ext cx="14583959" cy="1076325"/>
          </a:xfrm>
          <a:prstGeom prst="rect">
            <a:avLst/>
          </a:prstGeom>
        </p:spPr>
        <p:txBody>
          <a:bodyPr anchor="t" rtlCol="false" tIns="0" lIns="0" bIns="0" rIns="0">
            <a:spAutoFit/>
          </a:bodyPr>
          <a:lstStyle/>
          <a:p>
            <a:pPr algn="l" marL="0" indent="0" lvl="0">
              <a:lnSpc>
                <a:spcPts val="7500"/>
              </a:lnSpc>
            </a:pPr>
            <a:r>
              <a:rPr lang="en-US" sz="7500">
                <a:solidFill>
                  <a:srgbClr val="F4F4F4"/>
                </a:solidFill>
                <a:latin typeface="Telegraf"/>
                <a:ea typeface="Telegraf"/>
                <a:cs typeface="Telegraf"/>
                <a:sym typeface="Telegraf"/>
              </a:rPr>
              <a:t>Démonstration</a:t>
            </a:r>
          </a:p>
        </p:txBody>
      </p:sp>
      <p:sp>
        <p:nvSpPr>
          <p:cNvPr name="TextBox 8" id="8"/>
          <p:cNvSpPr txBox="true"/>
          <p:nvPr/>
        </p:nvSpPr>
        <p:spPr>
          <a:xfrm rot="0">
            <a:off x="16828079" y="9458325"/>
            <a:ext cx="837505"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00D8"/>
        </a:solidFill>
      </p:bgPr>
    </p:bg>
    <p:spTree>
      <p:nvGrpSpPr>
        <p:cNvPr id="1" name=""/>
        <p:cNvGrpSpPr/>
        <p:nvPr/>
      </p:nvGrpSpPr>
      <p:grpSpPr>
        <a:xfrm>
          <a:off x="0" y="0"/>
          <a:ext cx="0" cy="0"/>
          <a:chOff x="0" y="0"/>
          <a:chExt cx="0" cy="0"/>
        </a:xfrm>
      </p:grpSpPr>
      <p:sp>
        <p:nvSpPr>
          <p:cNvPr name="AutoShape 2" id="2"/>
          <p:cNvSpPr/>
          <p:nvPr/>
        </p:nvSpPr>
        <p:spPr>
          <a:xfrm>
            <a:off x="1028700" y="2281845"/>
            <a:ext cx="7117074" cy="0"/>
          </a:xfrm>
          <a:prstGeom prst="line">
            <a:avLst/>
          </a:prstGeom>
          <a:ln cap="flat" w="9525">
            <a:solidFill>
              <a:srgbClr val="38B6FF"/>
            </a:solidFill>
            <a:prstDash val="solid"/>
            <a:headEnd type="none" len="sm" w="sm"/>
            <a:tailEnd type="none" len="sm" w="sm"/>
          </a:ln>
        </p:spPr>
      </p:sp>
      <p:sp>
        <p:nvSpPr>
          <p:cNvPr name="TextBox 3" id="3"/>
          <p:cNvSpPr txBox="true"/>
          <p:nvPr/>
        </p:nvSpPr>
        <p:spPr>
          <a:xfrm rot="0">
            <a:off x="1028700" y="714375"/>
            <a:ext cx="13144987" cy="1076325"/>
          </a:xfrm>
          <a:prstGeom prst="rect">
            <a:avLst/>
          </a:prstGeom>
        </p:spPr>
        <p:txBody>
          <a:bodyPr anchor="t" rtlCol="false" tIns="0" lIns="0" bIns="0" rIns="0">
            <a:spAutoFit/>
          </a:bodyPr>
          <a:lstStyle/>
          <a:p>
            <a:pPr algn="l" marL="0" indent="0" lvl="0">
              <a:lnSpc>
                <a:spcPts val="7500"/>
              </a:lnSpc>
            </a:pPr>
            <a:r>
              <a:rPr lang="en-US" sz="7500">
                <a:solidFill>
                  <a:srgbClr val="F4F4F4"/>
                </a:solidFill>
                <a:latin typeface="Telegraf"/>
                <a:ea typeface="Telegraf"/>
                <a:cs typeface="Telegraf"/>
                <a:sym typeface="Telegraf"/>
              </a:rPr>
              <a:t>Conclusion et pe</a:t>
            </a:r>
            <a:r>
              <a:rPr lang="en-US" sz="7500">
                <a:solidFill>
                  <a:srgbClr val="F4F4F4"/>
                </a:solidFill>
                <a:latin typeface="Telegraf"/>
                <a:ea typeface="Telegraf"/>
                <a:cs typeface="Telegraf"/>
                <a:sym typeface="Telegraf"/>
              </a:rPr>
              <a:t>rspectives</a:t>
            </a:r>
          </a:p>
        </p:txBody>
      </p:sp>
      <p:grpSp>
        <p:nvGrpSpPr>
          <p:cNvPr name="Group 4" id="4"/>
          <p:cNvGrpSpPr/>
          <p:nvPr/>
        </p:nvGrpSpPr>
        <p:grpSpPr>
          <a:xfrm rot="0">
            <a:off x="0" y="8748863"/>
            <a:ext cx="18288000" cy="3076275"/>
            <a:chOff x="0" y="0"/>
            <a:chExt cx="24384000" cy="4101699"/>
          </a:xfrm>
        </p:grpSpPr>
        <p:sp>
          <p:nvSpPr>
            <p:cNvPr name="Freeform 5" id="5"/>
            <p:cNvSpPr/>
            <p:nvPr/>
          </p:nvSpPr>
          <p:spPr>
            <a:xfrm flipH="false" flipV="false" rot="0">
              <a:off x="0" y="0"/>
              <a:ext cx="8128000" cy="4101699"/>
            </a:xfrm>
            <a:custGeom>
              <a:avLst/>
              <a:gdLst/>
              <a:ahLst/>
              <a:cxnLst/>
              <a:rect r="r" b="b" t="t" l="l"/>
              <a:pathLst>
                <a:path h="4101699" w="8128000">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28000" y="0"/>
              <a:ext cx="8128000" cy="4101699"/>
            </a:xfrm>
            <a:custGeom>
              <a:avLst/>
              <a:gdLst/>
              <a:ahLst/>
              <a:cxnLst/>
              <a:rect r="r" b="b" t="t" l="l"/>
              <a:pathLst>
                <a:path h="4101699" w="8128000">
                  <a:moveTo>
                    <a:pt x="0" y="0"/>
                  </a:moveTo>
                  <a:lnTo>
                    <a:pt x="8128000" y="0"/>
                  </a:lnTo>
                  <a:lnTo>
                    <a:pt x="8128000" y="4101699"/>
                  </a:lnTo>
                  <a:lnTo>
                    <a:pt x="0" y="4101699"/>
                  </a:lnTo>
                  <a:lnTo>
                    <a:pt x="0" y="0"/>
                  </a:lnTo>
                  <a:close/>
                </a:path>
              </a:pathLst>
            </a:custGeom>
            <a:blipFill>
              <a:blip r:embed="rId4">
                <a:alphaModFix amt="39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6256000" y="0"/>
              <a:ext cx="8128000" cy="4101699"/>
            </a:xfrm>
            <a:custGeom>
              <a:avLst/>
              <a:gdLst/>
              <a:ahLst/>
              <a:cxnLst/>
              <a:rect r="r" b="b" t="t" l="l"/>
              <a:pathLst>
                <a:path h="4101699" w="8128000">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sp>
        <p:nvSpPr>
          <p:cNvPr name="TextBox 8" id="8"/>
          <p:cNvSpPr txBox="true"/>
          <p:nvPr/>
        </p:nvSpPr>
        <p:spPr>
          <a:xfrm rot="0">
            <a:off x="1028700" y="2801333"/>
            <a:ext cx="16194865" cy="5478908"/>
          </a:xfrm>
          <a:prstGeom prst="rect">
            <a:avLst/>
          </a:prstGeom>
        </p:spPr>
        <p:txBody>
          <a:bodyPr anchor="t" rtlCol="false" tIns="0" lIns="0" bIns="0" rIns="0">
            <a:spAutoFit/>
          </a:bodyPr>
          <a:lstStyle/>
          <a:p>
            <a:pPr algn="just" marL="604518" indent="-302259" lvl="1">
              <a:lnSpc>
                <a:spcPts val="4843"/>
              </a:lnSpc>
              <a:buFont typeface="Arial"/>
              <a:buChar char="•"/>
            </a:pPr>
            <a:r>
              <a:rPr lang="en-US" sz="2799">
                <a:solidFill>
                  <a:srgbClr val="F4F4F4"/>
                </a:solidFill>
                <a:latin typeface="Telegraf"/>
                <a:ea typeface="Telegraf"/>
                <a:cs typeface="Telegraf"/>
                <a:sym typeface="Telegraf"/>
              </a:rPr>
              <a:t>Ce projet de gestion RH développé en ASP.NET représente une solution moderne et sécurisée qui répond aux besoins essentiels d'une entreprise en matière de ressources humaines.</a:t>
            </a:r>
          </a:p>
          <a:p>
            <a:pPr algn="just">
              <a:lnSpc>
                <a:spcPts val="4843"/>
              </a:lnSpc>
            </a:pPr>
          </a:p>
          <a:p>
            <a:pPr algn="just" marL="604518" indent="-302259" lvl="1">
              <a:lnSpc>
                <a:spcPts val="4843"/>
              </a:lnSpc>
              <a:buFont typeface="Arial"/>
              <a:buChar char="•"/>
            </a:pPr>
            <a:r>
              <a:rPr lang="en-US" sz="2799">
                <a:solidFill>
                  <a:srgbClr val="F4F4F4"/>
                </a:solidFill>
                <a:latin typeface="Telegraf"/>
                <a:ea typeface="Telegraf"/>
                <a:cs typeface="Telegraf"/>
                <a:sym typeface="Telegraf"/>
              </a:rPr>
              <a:t>À l’avenir, ce système pourra évoluer vers une version cloud-native avec déploiement sur Azure, intégrant des fonctionnalités avancées comme l’IA pour la prédiction des départs ou la reconnaissance de CV. L’ajout d’un module mobile (via .NET MAUI) et d’une authentification biométrique renforcera son accessibilité et sa sécurité, ouvrant la voie à une adoption plus large en entreprise.</a:t>
            </a:r>
          </a:p>
          <a:p>
            <a:pPr algn="just">
              <a:lnSpc>
                <a:spcPts val="4843"/>
              </a:lnSpc>
            </a:pPr>
          </a:p>
        </p:txBody>
      </p:sp>
      <p:grpSp>
        <p:nvGrpSpPr>
          <p:cNvPr name="Group 9" id="9"/>
          <p:cNvGrpSpPr/>
          <p:nvPr/>
        </p:nvGrpSpPr>
        <p:grpSpPr>
          <a:xfrm rot="-2700000">
            <a:off x="16883984" y="9297183"/>
            <a:ext cx="1124706" cy="1751033"/>
            <a:chOff x="0" y="0"/>
            <a:chExt cx="296219" cy="461178"/>
          </a:xfrm>
        </p:grpSpPr>
        <p:sp>
          <p:nvSpPr>
            <p:cNvPr name="Freeform 10" id="10"/>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428DFF"/>
            </a:solidFill>
          </p:spPr>
        </p:sp>
        <p:sp>
          <p:nvSpPr>
            <p:cNvPr name="TextBox 11" id="11"/>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TextBox 12" id="12"/>
          <p:cNvSpPr txBox="true"/>
          <p:nvPr/>
        </p:nvSpPr>
        <p:spPr>
          <a:xfrm rot="0">
            <a:off x="16866179" y="9458325"/>
            <a:ext cx="829866"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16</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00D8"/>
        </a:solidFill>
      </p:bgPr>
    </p:bg>
    <p:spTree>
      <p:nvGrpSpPr>
        <p:cNvPr id="1" name=""/>
        <p:cNvGrpSpPr/>
        <p:nvPr/>
      </p:nvGrpSpPr>
      <p:grpSpPr>
        <a:xfrm>
          <a:off x="0" y="0"/>
          <a:ext cx="0" cy="0"/>
          <a:chOff x="0" y="0"/>
          <a:chExt cx="0" cy="0"/>
        </a:xfrm>
      </p:grpSpPr>
      <p:sp>
        <p:nvSpPr>
          <p:cNvPr name="Freeform 2" id="2"/>
          <p:cNvSpPr/>
          <p:nvPr/>
        </p:nvSpPr>
        <p:spPr>
          <a:xfrm flipH="false" flipV="false" rot="-6438648">
            <a:off x="-1645875" y="-4148410"/>
            <a:ext cx="6816515" cy="10944970"/>
          </a:xfrm>
          <a:custGeom>
            <a:avLst/>
            <a:gdLst/>
            <a:ahLst/>
            <a:cxnLst/>
            <a:rect r="r" b="b" t="t" l="l"/>
            <a:pathLst>
              <a:path h="10944970" w="6816515">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75304" y="4564061"/>
            <a:ext cx="14137392" cy="1225553"/>
          </a:xfrm>
          <a:prstGeom prst="rect">
            <a:avLst/>
          </a:prstGeom>
        </p:spPr>
        <p:txBody>
          <a:bodyPr anchor="t" rtlCol="false" tIns="0" lIns="0" bIns="0" rIns="0">
            <a:spAutoFit/>
          </a:bodyPr>
          <a:lstStyle/>
          <a:p>
            <a:pPr algn="l">
              <a:lnSpc>
                <a:spcPts val="8500"/>
              </a:lnSpc>
            </a:pPr>
            <a:r>
              <a:rPr lang="en-US" sz="8500">
                <a:solidFill>
                  <a:srgbClr val="F4F4F4"/>
                </a:solidFill>
                <a:latin typeface="Telegraf"/>
                <a:ea typeface="Telegraf"/>
                <a:cs typeface="Telegraf"/>
                <a:sym typeface="Telegraf"/>
              </a:rPr>
              <a:t>Merci pour votre attention !</a:t>
            </a:r>
          </a:p>
        </p:txBody>
      </p:sp>
      <p:sp>
        <p:nvSpPr>
          <p:cNvPr name="Freeform 4" id="4"/>
          <p:cNvSpPr/>
          <p:nvPr/>
        </p:nvSpPr>
        <p:spPr>
          <a:xfrm flipH="false" flipV="false" rot="-8313720">
            <a:off x="12692925" y="5538021"/>
            <a:ext cx="6816515" cy="10944970"/>
          </a:xfrm>
          <a:custGeom>
            <a:avLst/>
            <a:gdLst/>
            <a:ahLst/>
            <a:cxnLst/>
            <a:rect r="r" b="b" t="t" l="l"/>
            <a:pathLst>
              <a:path h="10944970" w="6816515">
                <a:moveTo>
                  <a:pt x="0" y="0"/>
                </a:moveTo>
                <a:lnTo>
                  <a:pt x="6816515" y="0"/>
                </a:lnTo>
                <a:lnTo>
                  <a:pt x="6816515" y="10944970"/>
                </a:lnTo>
                <a:lnTo>
                  <a:pt x="0" y="10944970"/>
                </a:lnTo>
                <a:lnTo>
                  <a:pt x="0" y="0"/>
                </a:lnTo>
                <a:close/>
              </a:path>
            </a:pathLst>
          </a:custGeom>
          <a:blipFill>
            <a:blip r:embed="rId2">
              <a:alphaModFix amt="54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419169"/>
            <a:ext cx="8115300" cy="1238250"/>
          </a:xfrm>
          <a:prstGeom prst="rect">
            <a:avLst/>
          </a:prstGeom>
        </p:spPr>
        <p:txBody>
          <a:bodyPr anchor="t" rtlCol="false" tIns="0" lIns="0" bIns="0" rIns="0">
            <a:spAutoFit/>
          </a:bodyPr>
          <a:lstStyle/>
          <a:p>
            <a:pPr algn="l" marL="0" indent="0" lvl="0">
              <a:lnSpc>
                <a:spcPts val="8625"/>
              </a:lnSpc>
            </a:pPr>
            <a:r>
              <a:rPr lang="en-US" sz="8625">
                <a:solidFill>
                  <a:srgbClr val="1100D8"/>
                </a:solidFill>
                <a:latin typeface="Telegraf"/>
                <a:ea typeface="Telegraf"/>
                <a:cs typeface="Telegraf"/>
                <a:sym typeface="Telegraf"/>
              </a:rPr>
              <a:t>Plan</a:t>
            </a:r>
          </a:p>
        </p:txBody>
      </p:sp>
      <p:sp>
        <p:nvSpPr>
          <p:cNvPr name="AutoShape 3" id="3"/>
          <p:cNvSpPr/>
          <p:nvPr/>
        </p:nvSpPr>
        <p:spPr>
          <a:xfrm rot="1008">
            <a:off x="1028700" y="3956719"/>
            <a:ext cx="16230601" cy="0"/>
          </a:xfrm>
          <a:prstGeom prst="line">
            <a:avLst/>
          </a:prstGeom>
          <a:ln cap="flat" w="9525">
            <a:solidFill>
              <a:srgbClr val="1B1B19"/>
            </a:solidFill>
            <a:prstDash val="solid"/>
            <a:headEnd type="none" len="sm" w="sm"/>
            <a:tailEnd type="none" len="sm" w="sm"/>
          </a:ln>
        </p:spPr>
      </p:sp>
      <p:sp>
        <p:nvSpPr>
          <p:cNvPr name="Freeform 4" id="4"/>
          <p:cNvSpPr/>
          <p:nvPr/>
        </p:nvSpPr>
        <p:spPr>
          <a:xfrm flipH="false" flipV="false" rot="0">
            <a:off x="11098370" y="744629"/>
            <a:ext cx="10663314" cy="2296259"/>
          </a:xfrm>
          <a:custGeom>
            <a:avLst/>
            <a:gdLst/>
            <a:ahLst/>
            <a:cxnLst/>
            <a:rect r="r" b="b" t="t" l="l"/>
            <a:pathLst>
              <a:path h="2296259" w="10663314">
                <a:moveTo>
                  <a:pt x="0" y="0"/>
                </a:moveTo>
                <a:lnTo>
                  <a:pt x="10663314" y="0"/>
                </a:lnTo>
                <a:lnTo>
                  <a:pt x="10663314" y="2296259"/>
                </a:lnTo>
                <a:lnTo>
                  <a:pt x="0" y="2296259"/>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75302" y="5387850"/>
            <a:ext cx="2932609" cy="5619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elegraf"/>
                <a:ea typeface="Telegraf"/>
                <a:cs typeface="Telegraf"/>
                <a:sym typeface="Telegraf"/>
              </a:rPr>
              <a:t>INTRODUCTION</a:t>
            </a:r>
          </a:p>
        </p:txBody>
      </p:sp>
      <p:sp>
        <p:nvSpPr>
          <p:cNvPr name="TextBox 6" id="6"/>
          <p:cNvSpPr txBox="true"/>
          <p:nvPr/>
        </p:nvSpPr>
        <p:spPr>
          <a:xfrm rot="0">
            <a:off x="1028700" y="5302125"/>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1 </a:t>
            </a:r>
          </a:p>
        </p:txBody>
      </p:sp>
      <p:sp>
        <p:nvSpPr>
          <p:cNvPr name="TextBox 7" id="7"/>
          <p:cNvSpPr txBox="true"/>
          <p:nvPr/>
        </p:nvSpPr>
        <p:spPr>
          <a:xfrm rot="0">
            <a:off x="1675302" y="6731381"/>
            <a:ext cx="4061520" cy="5619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elegraf"/>
                <a:ea typeface="Telegraf"/>
                <a:cs typeface="Telegraf"/>
                <a:sym typeface="Telegraf"/>
              </a:rPr>
              <a:t>CONTEXTE DU PROJET</a:t>
            </a:r>
          </a:p>
        </p:txBody>
      </p:sp>
      <p:sp>
        <p:nvSpPr>
          <p:cNvPr name="TextBox 8" id="8"/>
          <p:cNvSpPr txBox="true"/>
          <p:nvPr/>
        </p:nvSpPr>
        <p:spPr>
          <a:xfrm rot="0">
            <a:off x="1028700" y="6646163"/>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2</a:t>
            </a:r>
          </a:p>
        </p:txBody>
      </p:sp>
      <p:sp>
        <p:nvSpPr>
          <p:cNvPr name="TextBox 9" id="9"/>
          <p:cNvSpPr txBox="true"/>
          <p:nvPr/>
        </p:nvSpPr>
        <p:spPr>
          <a:xfrm rot="0">
            <a:off x="1675302" y="8074913"/>
            <a:ext cx="6175673" cy="5619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elegraf"/>
                <a:ea typeface="Telegraf"/>
                <a:cs typeface="Telegraf"/>
                <a:sym typeface="Telegraf"/>
              </a:rPr>
              <a:t>PROBLÈMATIQUES ET SOLUTIONS</a:t>
            </a:r>
          </a:p>
        </p:txBody>
      </p:sp>
      <p:sp>
        <p:nvSpPr>
          <p:cNvPr name="TextBox 10" id="10"/>
          <p:cNvSpPr txBox="true"/>
          <p:nvPr/>
        </p:nvSpPr>
        <p:spPr>
          <a:xfrm rot="0">
            <a:off x="1028700" y="7989188"/>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3</a:t>
            </a:r>
          </a:p>
        </p:txBody>
      </p:sp>
      <p:sp>
        <p:nvSpPr>
          <p:cNvPr name="TextBox 11" id="11"/>
          <p:cNvSpPr txBox="true"/>
          <p:nvPr/>
        </p:nvSpPr>
        <p:spPr>
          <a:xfrm rot="0">
            <a:off x="10880923" y="5388356"/>
            <a:ext cx="5056287" cy="5619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elegraf"/>
                <a:ea typeface="Telegraf"/>
                <a:cs typeface="Telegraf"/>
                <a:sym typeface="Telegraf"/>
              </a:rPr>
              <a:t>ANALAYSE ET CONCEPTION</a:t>
            </a:r>
          </a:p>
        </p:txBody>
      </p:sp>
      <p:sp>
        <p:nvSpPr>
          <p:cNvPr name="TextBox 12" id="12"/>
          <p:cNvSpPr txBox="true"/>
          <p:nvPr/>
        </p:nvSpPr>
        <p:spPr>
          <a:xfrm rot="0">
            <a:off x="10234321" y="5302631"/>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4</a:t>
            </a:r>
          </a:p>
        </p:txBody>
      </p:sp>
      <p:sp>
        <p:nvSpPr>
          <p:cNvPr name="TextBox 13" id="13"/>
          <p:cNvSpPr txBox="true"/>
          <p:nvPr/>
        </p:nvSpPr>
        <p:spPr>
          <a:xfrm rot="0">
            <a:off x="10880923" y="6732394"/>
            <a:ext cx="6378377" cy="5619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elegraf"/>
                <a:ea typeface="Telegraf"/>
                <a:cs typeface="Telegraf"/>
                <a:sym typeface="Telegraf"/>
              </a:rPr>
              <a:t>RÉALISATION ET DÉMONSTRATION</a:t>
            </a:r>
          </a:p>
        </p:txBody>
      </p:sp>
      <p:sp>
        <p:nvSpPr>
          <p:cNvPr name="TextBox 14" id="14"/>
          <p:cNvSpPr txBox="true"/>
          <p:nvPr/>
        </p:nvSpPr>
        <p:spPr>
          <a:xfrm rot="0">
            <a:off x="10234321" y="6646669"/>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5</a:t>
            </a:r>
          </a:p>
        </p:txBody>
      </p:sp>
      <p:sp>
        <p:nvSpPr>
          <p:cNvPr name="TextBox 15" id="15"/>
          <p:cNvSpPr txBox="true"/>
          <p:nvPr/>
        </p:nvSpPr>
        <p:spPr>
          <a:xfrm rot="0">
            <a:off x="10880923" y="8075419"/>
            <a:ext cx="5951240" cy="561975"/>
          </a:xfrm>
          <a:prstGeom prst="rect">
            <a:avLst/>
          </a:prstGeom>
        </p:spPr>
        <p:txBody>
          <a:bodyPr anchor="t" rtlCol="false" tIns="0" lIns="0" bIns="0" rIns="0">
            <a:spAutoFit/>
          </a:bodyPr>
          <a:lstStyle/>
          <a:p>
            <a:pPr algn="l">
              <a:lnSpc>
                <a:spcPts val="4200"/>
              </a:lnSpc>
              <a:spcBef>
                <a:spcPct val="0"/>
              </a:spcBef>
            </a:pPr>
            <a:r>
              <a:rPr lang="en-US" sz="3000">
                <a:solidFill>
                  <a:srgbClr val="000000"/>
                </a:solidFill>
                <a:latin typeface="Telegraf"/>
                <a:ea typeface="Telegraf"/>
                <a:cs typeface="Telegraf"/>
                <a:sym typeface="Telegraf"/>
              </a:rPr>
              <a:t>CONCLUSION ET PERSPECTIVES</a:t>
            </a:r>
          </a:p>
        </p:txBody>
      </p:sp>
      <p:sp>
        <p:nvSpPr>
          <p:cNvPr name="TextBox 16" id="16"/>
          <p:cNvSpPr txBox="true"/>
          <p:nvPr/>
        </p:nvSpPr>
        <p:spPr>
          <a:xfrm rot="0">
            <a:off x="10234321" y="7989694"/>
            <a:ext cx="646602" cy="876300"/>
          </a:xfrm>
          <a:prstGeom prst="rect">
            <a:avLst/>
          </a:prstGeom>
        </p:spPr>
        <p:txBody>
          <a:bodyPr anchor="t" rtlCol="false" tIns="0" lIns="0" bIns="0" rIns="0">
            <a:spAutoFit/>
          </a:bodyPr>
          <a:lstStyle/>
          <a:p>
            <a:pPr algn="l" marL="0" indent="0" lvl="0">
              <a:lnSpc>
                <a:spcPts val="6000"/>
              </a:lnSpc>
            </a:pPr>
            <a:r>
              <a:rPr lang="en-US" sz="6000">
                <a:solidFill>
                  <a:srgbClr val="1100D8"/>
                </a:solidFill>
                <a:latin typeface="Telegraf"/>
                <a:ea typeface="Telegraf"/>
                <a:cs typeface="Telegraf"/>
                <a:sym typeface="Telegraf"/>
              </a:rPr>
              <a:t>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B0083"/>
        </a:solidFill>
      </p:bgPr>
    </p:bg>
    <p:spTree>
      <p:nvGrpSpPr>
        <p:cNvPr id="1" name=""/>
        <p:cNvGrpSpPr/>
        <p:nvPr/>
      </p:nvGrpSpPr>
      <p:grpSpPr>
        <a:xfrm>
          <a:off x="0" y="0"/>
          <a:ext cx="0" cy="0"/>
          <a:chOff x="0" y="0"/>
          <a:chExt cx="0" cy="0"/>
        </a:xfrm>
      </p:grpSpPr>
      <p:grpSp>
        <p:nvGrpSpPr>
          <p:cNvPr name="Group 2" id="2"/>
          <p:cNvGrpSpPr/>
          <p:nvPr/>
        </p:nvGrpSpPr>
        <p:grpSpPr>
          <a:xfrm rot="0">
            <a:off x="7519409" y="1982975"/>
            <a:ext cx="9483889" cy="5279637"/>
            <a:chOff x="0" y="0"/>
            <a:chExt cx="12645186" cy="7039516"/>
          </a:xfrm>
        </p:grpSpPr>
        <p:sp>
          <p:nvSpPr>
            <p:cNvPr name="TextBox 3" id="3"/>
            <p:cNvSpPr txBox="true"/>
            <p:nvPr/>
          </p:nvSpPr>
          <p:spPr>
            <a:xfrm rot="0">
              <a:off x="3" y="66675"/>
              <a:ext cx="12645183" cy="1762125"/>
            </a:xfrm>
            <a:prstGeom prst="rect">
              <a:avLst/>
            </a:prstGeom>
          </p:spPr>
          <p:txBody>
            <a:bodyPr anchor="t" rtlCol="false" tIns="0" lIns="0" bIns="0" rIns="0">
              <a:spAutoFit/>
            </a:bodyPr>
            <a:lstStyle/>
            <a:p>
              <a:pPr algn="l">
                <a:lnSpc>
                  <a:spcPts val="9000"/>
                </a:lnSpc>
              </a:pPr>
              <a:r>
                <a:rPr lang="en-US" sz="9000">
                  <a:solidFill>
                    <a:srgbClr val="F4F4F4"/>
                  </a:solidFill>
                  <a:latin typeface="Telegraf"/>
                  <a:ea typeface="Telegraf"/>
                  <a:cs typeface="Telegraf"/>
                  <a:sym typeface="Telegraf"/>
                </a:rPr>
                <a:t>Introduction</a:t>
              </a:r>
            </a:p>
          </p:txBody>
        </p:sp>
        <p:sp>
          <p:nvSpPr>
            <p:cNvPr name="TextBox 4" id="4"/>
            <p:cNvSpPr txBox="true"/>
            <p:nvPr/>
          </p:nvSpPr>
          <p:spPr>
            <a:xfrm rot="0">
              <a:off x="3" y="3072670"/>
              <a:ext cx="12645183" cy="3942715"/>
            </a:xfrm>
            <a:prstGeom prst="rect">
              <a:avLst/>
            </a:prstGeom>
          </p:spPr>
          <p:txBody>
            <a:bodyPr anchor="t" rtlCol="false" tIns="0" lIns="0" bIns="0" rIns="0">
              <a:spAutoFit/>
            </a:bodyPr>
            <a:lstStyle/>
            <a:p>
              <a:pPr algn="l" marL="777237" indent="-388618" lvl="1">
                <a:lnSpc>
                  <a:spcPts val="4679"/>
                </a:lnSpc>
                <a:buFont typeface="Arial"/>
                <a:buChar char="•"/>
              </a:pPr>
              <a:r>
                <a:rPr lang="en-US" b="true" sz="3599">
                  <a:solidFill>
                    <a:srgbClr val="F4F4F4"/>
                  </a:solidFill>
                  <a:latin typeface="Telegraf Bold"/>
                  <a:ea typeface="Telegraf Bold"/>
                  <a:cs typeface="Telegraf Bold"/>
                  <a:sym typeface="Telegraf Bold"/>
                </a:rPr>
                <a:t>GestionRH </a:t>
              </a:r>
              <a:r>
                <a:rPr lang="en-US" sz="3599">
                  <a:solidFill>
                    <a:srgbClr val="F4F4F4"/>
                  </a:solidFill>
                  <a:latin typeface="Telegraf"/>
                  <a:ea typeface="Telegraf"/>
                  <a:cs typeface="Telegraf"/>
                  <a:sym typeface="Telegraf"/>
                </a:rPr>
                <a:t>est une application web complète de gestion des ressources humaines développée en ASP.NET, elle permet de faciliter les différentes tâches RH au quotidien.</a:t>
              </a:r>
            </a:p>
          </p:txBody>
        </p:sp>
        <p:sp>
          <p:nvSpPr>
            <p:cNvPr name="AutoShape 5" id="5"/>
            <p:cNvSpPr/>
            <p:nvPr/>
          </p:nvSpPr>
          <p:spPr>
            <a:xfrm>
              <a:off x="0" y="2139950"/>
              <a:ext cx="12645186" cy="0"/>
            </a:xfrm>
            <a:prstGeom prst="line">
              <a:avLst/>
            </a:prstGeom>
            <a:ln cap="flat" w="12700">
              <a:solidFill>
                <a:srgbClr val="38B6FF"/>
              </a:solidFill>
              <a:prstDash val="solid"/>
              <a:headEnd type="none" len="sm" w="sm"/>
              <a:tailEnd type="none" len="sm" w="sm"/>
            </a:ln>
          </p:spPr>
        </p:sp>
      </p:grpSp>
      <p:sp>
        <p:nvSpPr>
          <p:cNvPr name="Freeform 6" id="6"/>
          <p:cNvSpPr/>
          <p:nvPr/>
        </p:nvSpPr>
        <p:spPr>
          <a:xfrm flipH="false" flipV="false" rot="5400000">
            <a:off x="183501" y="2989748"/>
            <a:ext cx="6710244" cy="4307504"/>
          </a:xfrm>
          <a:custGeom>
            <a:avLst/>
            <a:gdLst/>
            <a:ahLst/>
            <a:cxnLst/>
            <a:rect r="r" b="b" t="t" l="l"/>
            <a:pathLst>
              <a:path h="4307504" w="6710244">
                <a:moveTo>
                  <a:pt x="0" y="0"/>
                </a:moveTo>
                <a:lnTo>
                  <a:pt x="6710245" y="0"/>
                </a:lnTo>
                <a:lnTo>
                  <a:pt x="6710245" y="4307504"/>
                </a:lnTo>
                <a:lnTo>
                  <a:pt x="0" y="4307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2700000">
            <a:off x="16883984" y="9297183"/>
            <a:ext cx="1124706" cy="1751033"/>
            <a:chOff x="0" y="0"/>
            <a:chExt cx="296219" cy="461178"/>
          </a:xfrm>
        </p:grpSpPr>
        <p:sp>
          <p:nvSpPr>
            <p:cNvPr name="Freeform 8" id="8"/>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38B6FF"/>
            </a:solidFill>
          </p:spPr>
        </p:sp>
        <p:sp>
          <p:nvSpPr>
            <p:cNvPr name="TextBox 9" id="9"/>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TextBox 10" id="10"/>
          <p:cNvSpPr txBox="true"/>
          <p:nvPr/>
        </p:nvSpPr>
        <p:spPr>
          <a:xfrm rot="0">
            <a:off x="17072263" y="9410700"/>
            <a:ext cx="374073"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1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flipH="true" flipV="true">
            <a:off x="10701069" y="742950"/>
            <a:ext cx="0" cy="8847394"/>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11620231" y="1787380"/>
            <a:ext cx="6230042" cy="5885076"/>
          </a:xfrm>
          <a:custGeom>
            <a:avLst/>
            <a:gdLst/>
            <a:ahLst/>
            <a:cxnLst/>
            <a:rect r="r" b="b" t="t" l="l"/>
            <a:pathLst>
              <a:path h="5885076" w="6230042">
                <a:moveTo>
                  <a:pt x="0" y="0"/>
                </a:moveTo>
                <a:lnTo>
                  <a:pt x="6230042" y="0"/>
                </a:lnTo>
                <a:lnTo>
                  <a:pt x="6230042" y="5885075"/>
                </a:lnTo>
                <a:lnTo>
                  <a:pt x="0" y="5885075"/>
                </a:lnTo>
                <a:lnTo>
                  <a:pt x="0" y="0"/>
                </a:lnTo>
                <a:close/>
              </a:path>
            </a:pathLst>
          </a:custGeom>
          <a:blipFill>
            <a:blip r:embed="rId2"/>
            <a:stretch>
              <a:fillRect l="-4232" t="0" r="-4232" b="0"/>
            </a:stretch>
          </a:blipFill>
        </p:spPr>
      </p:sp>
      <p:sp>
        <p:nvSpPr>
          <p:cNvPr name="TextBox 7" id="7"/>
          <p:cNvSpPr txBox="true"/>
          <p:nvPr/>
        </p:nvSpPr>
        <p:spPr>
          <a:xfrm rot="0">
            <a:off x="639938" y="2056130"/>
            <a:ext cx="9141968" cy="8116570"/>
          </a:xfrm>
          <a:prstGeom prst="rect">
            <a:avLst/>
          </a:prstGeom>
        </p:spPr>
        <p:txBody>
          <a:bodyPr anchor="t" rtlCol="false" tIns="0" lIns="0" bIns="0" rIns="0">
            <a:spAutoFit/>
          </a:bodyPr>
          <a:lstStyle/>
          <a:p>
            <a:pPr algn="just" marL="626109" indent="-313054" lvl="1">
              <a:lnSpc>
                <a:spcPts val="3769"/>
              </a:lnSpc>
              <a:buFont typeface="Arial"/>
              <a:buChar char="•"/>
            </a:pPr>
            <a:r>
              <a:rPr lang="en-US" sz="2899">
                <a:solidFill>
                  <a:srgbClr val="1B1B19"/>
                </a:solidFill>
                <a:latin typeface="Telegraf"/>
                <a:ea typeface="Telegraf"/>
                <a:cs typeface="Telegraf"/>
                <a:sym typeface="Telegraf"/>
              </a:rPr>
              <a:t>La gestion RH est un enjeu clé pour toute entreprise, impliquant la gestion des employés, des congés, des paies, des contrats et des pointages.</a:t>
            </a:r>
          </a:p>
          <a:p>
            <a:pPr algn="just">
              <a:lnSpc>
                <a:spcPts val="3769"/>
              </a:lnSpc>
            </a:pPr>
          </a:p>
          <a:p>
            <a:pPr algn="just" marL="626109" indent="-313054" lvl="1">
              <a:lnSpc>
                <a:spcPts val="3769"/>
              </a:lnSpc>
              <a:buFont typeface="Arial"/>
              <a:buChar char="•"/>
            </a:pPr>
            <a:r>
              <a:rPr lang="en-US" sz="2899">
                <a:solidFill>
                  <a:srgbClr val="1B1B19"/>
                </a:solidFill>
                <a:latin typeface="Telegraf"/>
                <a:ea typeface="Telegraf"/>
                <a:cs typeface="Telegraf"/>
                <a:sym typeface="Telegraf"/>
              </a:rPr>
              <a:t>Aujourd’hui, de nombreuses entreprises, particulièrement les PME, s’appuient encore sur des méthodes manuelles : Excel, courriels, dossiers papier. Cela entraîne des erreurs fréquentes, des pertes de temps et un manque de centralisation des données.</a:t>
            </a:r>
          </a:p>
          <a:p>
            <a:pPr algn="just">
              <a:lnSpc>
                <a:spcPts val="3769"/>
              </a:lnSpc>
            </a:pPr>
          </a:p>
          <a:p>
            <a:pPr algn="just" marL="626109" indent="-313054" lvl="1">
              <a:lnSpc>
                <a:spcPts val="3769"/>
              </a:lnSpc>
              <a:buFont typeface="Arial"/>
              <a:buChar char="•"/>
            </a:pPr>
            <a:r>
              <a:rPr lang="en-US" sz="2899">
                <a:solidFill>
                  <a:srgbClr val="1B1B19"/>
                </a:solidFill>
                <a:latin typeface="Telegraf"/>
                <a:ea typeface="Telegraf"/>
                <a:cs typeface="Telegraf"/>
                <a:sym typeface="Telegraf"/>
              </a:rPr>
              <a:t>GestionRH offre une solution bas coût au travers d’une application web moderne, sécurisée et accessible en ligne, qui centralise l’ensemble des tâches RH.</a:t>
            </a:r>
          </a:p>
          <a:p>
            <a:pPr algn="just">
              <a:lnSpc>
                <a:spcPts val="3769"/>
              </a:lnSpc>
            </a:pPr>
          </a:p>
        </p:txBody>
      </p:sp>
      <p:grpSp>
        <p:nvGrpSpPr>
          <p:cNvPr name="Group 8" id="8"/>
          <p:cNvGrpSpPr/>
          <p:nvPr/>
        </p:nvGrpSpPr>
        <p:grpSpPr>
          <a:xfrm rot="0">
            <a:off x="1028700" y="685529"/>
            <a:ext cx="8753206" cy="1771443"/>
            <a:chOff x="0" y="0"/>
            <a:chExt cx="11670941" cy="2361924"/>
          </a:xfrm>
        </p:grpSpPr>
        <p:sp>
          <p:nvSpPr>
            <p:cNvPr name="TextBox 9" id="9"/>
            <p:cNvSpPr txBox="true"/>
            <p:nvPr/>
          </p:nvSpPr>
          <p:spPr>
            <a:xfrm rot="0">
              <a:off x="0" y="1791482"/>
              <a:ext cx="11670941" cy="570442"/>
            </a:xfrm>
            <a:prstGeom prst="rect">
              <a:avLst/>
            </a:prstGeom>
          </p:spPr>
          <p:txBody>
            <a:bodyPr anchor="t" rtlCol="false" tIns="0" lIns="0" bIns="0" rIns="0">
              <a:spAutoFit/>
            </a:bodyPr>
            <a:lstStyle/>
            <a:p>
              <a:pPr algn="l">
                <a:lnSpc>
                  <a:spcPts val="3249"/>
                </a:lnSpc>
              </a:pPr>
            </a:p>
          </p:txBody>
        </p:sp>
        <p:sp>
          <p:nvSpPr>
            <p:cNvPr name="TextBox 10" id="10"/>
            <p:cNvSpPr txBox="true"/>
            <p:nvPr/>
          </p:nvSpPr>
          <p:spPr>
            <a:xfrm rot="0">
              <a:off x="0" y="66675"/>
              <a:ext cx="11670941" cy="1457325"/>
            </a:xfrm>
            <a:prstGeom prst="rect">
              <a:avLst/>
            </a:prstGeom>
          </p:spPr>
          <p:txBody>
            <a:bodyPr anchor="t" rtlCol="false" tIns="0" lIns="0" bIns="0" rIns="0">
              <a:spAutoFit/>
            </a:bodyPr>
            <a:lstStyle/>
            <a:p>
              <a:pPr algn="l">
                <a:lnSpc>
                  <a:spcPts val="7500"/>
                </a:lnSpc>
              </a:pPr>
              <a:r>
                <a:rPr lang="en-US" sz="7500">
                  <a:solidFill>
                    <a:srgbClr val="1100D8"/>
                  </a:solidFill>
                  <a:latin typeface="Telegraf"/>
                  <a:ea typeface="Telegraf"/>
                  <a:cs typeface="Telegraf"/>
                  <a:sym typeface="Telegraf"/>
                </a:rPr>
                <a:t>Contexte du projet</a:t>
              </a:r>
            </a:p>
          </p:txBody>
        </p:sp>
      </p:grpSp>
      <p:sp>
        <p:nvSpPr>
          <p:cNvPr name="TextBox 11" id="11"/>
          <p:cNvSpPr txBox="true"/>
          <p:nvPr/>
        </p:nvSpPr>
        <p:spPr>
          <a:xfrm rot="0">
            <a:off x="17068160" y="9410700"/>
            <a:ext cx="374073"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2</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B1B19"/>
        </a:solidFill>
      </p:bgPr>
    </p:bg>
    <p:spTree>
      <p:nvGrpSpPr>
        <p:cNvPr id="1" name=""/>
        <p:cNvGrpSpPr/>
        <p:nvPr/>
      </p:nvGrpSpPr>
      <p:grpSpPr>
        <a:xfrm>
          <a:off x="0" y="0"/>
          <a:ext cx="0" cy="0"/>
          <a:chOff x="0" y="0"/>
          <a:chExt cx="0" cy="0"/>
        </a:xfrm>
      </p:grpSpPr>
      <p:sp>
        <p:nvSpPr>
          <p:cNvPr name="Freeform 2" id="2"/>
          <p:cNvSpPr/>
          <p:nvPr/>
        </p:nvSpPr>
        <p:spPr>
          <a:xfrm flipH="false" flipV="false" rot="0">
            <a:off x="6791722" y="4040563"/>
            <a:ext cx="1080958" cy="1045581"/>
          </a:xfrm>
          <a:custGeom>
            <a:avLst/>
            <a:gdLst/>
            <a:ahLst/>
            <a:cxnLst/>
            <a:rect r="r" b="b" t="t" l="l"/>
            <a:pathLst>
              <a:path h="1045581" w="1080958">
                <a:moveTo>
                  <a:pt x="0" y="0"/>
                </a:moveTo>
                <a:lnTo>
                  <a:pt x="1080958" y="0"/>
                </a:lnTo>
                <a:lnTo>
                  <a:pt x="1080958" y="1045582"/>
                </a:lnTo>
                <a:lnTo>
                  <a:pt x="0" y="10455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6791719" y="8501062"/>
            <a:ext cx="4704569" cy="0"/>
          </a:xfrm>
          <a:prstGeom prst="line">
            <a:avLst/>
          </a:prstGeom>
          <a:ln cap="flat" w="9525">
            <a:solidFill>
              <a:srgbClr val="428DFF"/>
            </a:solidFill>
            <a:prstDash val="solid"/>
            <a:headEnd type="none" len="sm" w="sm"/>
            <a:tailEnd type="none" len="sm" w="sm"/>
          </a:ln>
        </p:spPr>
      </p:sp>
      <p:sp>
        <p:nvSpPr>
          <p:cNvPr name="TextBox 4" id="4"/>
          <p:cNvSpPr txBox="true"/>
          <p:nvPr/>
        </p:nvSpPr>
        <p:spPr>
          <a:xfrm rot="0">
            <a:off x="12554737" y="5812020"/>
            <a:ext cx="4704569" cy="2553335"/>
          </a:xfrm>
          <a:prstGeom prst="rect">
            <a:avLst/>
          </a:prstGeom>
        </p:spPr>
        <p:txBody>
          <a:bodyPr anchor="t" rtlCol="false" tIns="0" lIns="0" bIns="0" rIns="0">
            <a:spAutoFit/>
          </a:bodyPr>
          <a:lstStyle/>
          <a:p>
            <a:pPr algn="just">
              <a:lnSpc>
                <a:spcPts val="2860"/>
              </a:lnSpc>
            </a:pPr>
            <a:r>
              <a:rPr lang="en-US" sz="2200">
                <a:solidFill>
                  <a:srgbClr val="F4F4F4"/>
                </a:solidFill>
                <a:latin typeface="Telegraf"/>
                <a:ea typeface="Telegraf"/>
                <a:cs typeface="Telegraf"/>
                <a:sym typeface="Telegraf"/>
              </a:rPr>
              <a:t>Les pointages manuels entraînent des oublis, des erreurs de saisie et des contestations fréquentes. Ce qui engendre des surpaiement ou sous-paiement des heures supplémentaires, risques de litiges avec les employés.</a:t>
            </a:r>
          </a:p>
        </p:txBody>
      </p:sp>
      <p:sp>
        <p:nvSpPr>
          <p:cNvPr name="Freeform 5" id="5"/>
          <p:cNvSpPr/>
          <p:nvPr/>
        </p:nvSpPr>
        <p:spPr>
          <a:xfrm flipH="false" flipV="false" rot="1745090">
            <a:off x="10078156" y="-1578012"/>
            <a:ext cx="8925744" cy="6158847"/>
          </a:xfrm>
          <a:custGeom>
            <a:avLst/>
            <a:gdLst/>
            <a:ahLst/>
            <a:cxnLst/>
            <a:rect r="r" b="b" t="t" l="l"/>
            <a:pathLst>
              <a:path h="6158847" w="8925744">
                <a:moveTo>
                  <a:pt x="0" y="0"/>
                </a:moveTo>
                <a:lnTo>
                  <a:pt x="8925744" y="0"/>
                </a:lnTo>
                <a:lnTo>
                  <a:pt x="8925744" y="6158846"/>
                </a:lnTo>
                <a:lnTo>
                  <a:pt x="0" y="6158846"/>
                </a:lnTo>
                <a:lnTo>
                  <a:pt x="0" y="0"/>
                </a:lnTo>
                <a:close/>
              </a:path>
            </a:pathLst>
          </a:custGeom>
          <a:blipFill>
            <a:blip r:embed="rId4">
              <a:alphaModFix amt="64000"/>
              <a:extLst>
                <a:ext uri="{96DAC541-7B7A-43D3-8B79-37D633B846F1}">
                  <asvg:svgBlip xmlns:asvg="http://schemas.microsoft.com/office/drawing/2016/SVG/main" r:embed="rId5"/>
                </a:ext>
              </a:extLst>
            </a:blip>
            <a:stretch>
              <a:fillRect l="0" t="0" r="0" b="0"/>
            </a:stretch>
          </a:blipFill>
        </p:spPr>
      </p:sp>
      <p:sp>
        <p:nvSpPr>
          <p:cNvPr name="AutoShape 6" id="6"/>
          <p:cNvSpPr/>
          <p:nvPr/>
        </p:nvSpPr>
        <p:spPr>
          <a:xfrm>
            <a:off x="12554737" y="8527765"/>
            <a:ext cx="4704563" cy="0"/>
          </a:xfrm>
          <a:prstGeom prst="line">
            <a:avLst/>
          </a:prstGeom>
          <a:ln cap="flat" w="9525">
            <a:solidFill>
              <a:srgbClr val="428DFF"/>
            </a:solidFill>
            <a:prstDash val="solid"/>
            <a:headEnd type="none" len="sm" w="sm"/>
            <a:tailEnd type="none" len="sm" w="sm"/>
          </a:ln>
        </p:spPr>
      </p:sp>
      <p:sp>
        <p:nvSpPr>
          <p:cNvPr name="AutoShape 7" id="7"/>
          <p:cNvSpPr/>
          <p:nvPr/>
        </p:nvSpPr>
        <p:spPr>
          <a:xfrm>
            <a:off x="1028707" y="8523003"/>
            <a:ext cx="4704569" cy="0"/>
          </a:xfrm>
          <a:prstGeom prst="line">
            <a:avLst/>
          </a:prstGeom>
          <a:ln cap="flat" w="9525">
            <a:solidFill>
              <a:srgbClr val="428DFF"/>
            </a:solidFill>
            <a:prstDash val="solid"/>
            <a:headEnd type="none" len="sm" w="sm"/>
            <a:tailEnd type="none" len="sm" w="sm"/>
          </a:ln>
        </p:spPr>
      </p:sp>
      <p:grpSp>
        <p:nvGrpSpPr>
          <p:cNvPr name="Group 8" id="8"/>
          <p:cNvGrpSpPr/>
          <p:nvPr/>
        </p:nvGrpSpPr>
        <p:grpSpPr>
          <a:xfrm rot="-2700000">
            <a:off x="16883984" y="9297183"/>
            <a:ext cx="1124706" cy="1751033"/>
            <a:chOff x="0" y="0"/>
            <a:chExt cx="296219" cy="461178"/>
          </a:xfrm>
        </p:grpSpPr>
        <p:sp>
          <p:nvSpPr>
            <p:cNvPr name="Freeform 9" id="9"/>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428DFF"/>
            </a:solidFill>
          </p:spPr>
        </p:sp>
        <p:sp>
          <p:nvSpPr>
            <p:cNvPr name="TextBox 10" id="10"/>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11" id="11"/>
          <p:cNvSpPr/>
          <p:nvPr/>
        </p:nvSpPr>
        <p:spPr>
          <a:xfrm flipH="false" flipV="false" rot="0">
            <a:off x="1028700" y="4156880"/>
            <a:ext cx="1036705" cy="929264"/>
          </a:xfrm>
          <a:custGeom>
            <a:avLst/>
            <a:gdLst/>
            <a:ahLst/>
            <a:cxnLst/>
            <a:rect r="r" b="b" t="t" l="l"/>
            <a:pathLst>
              <a:path h="929264" w="1036705">
                <a:moveTo>
                  <a:pt x="0" y="0"/>
                </a:moveTo>
                <a:lnTo>
                  <a:pt x="1036705" y="0"/>
                </a:lnTo>
                <a:lnTo>
                  <a:pt x="1036705" y="929265"/>
                </a:lnTo>
                <a:lnTo>
                  <a:pt x="0" y="9292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554737" y="4040563"/>
            <a:ext cx="1000878" cy="957204"/>
          </a:xfrm>
          <a:custGeom>
            <a:avLst/>
            <a:gdLst/>
            <a:ahLst/>
            <a:cxnLst/>
            <a:rect r="r" b="b" t="t" l="l"/>
            <a:pathLst>
              <a:path h="957204" w="1000878">
                <a:moveTo>
                  <a:pt x="0" y="0"/>
                </a:moveTo>
                <a:lnTo>
                  <a:pt x="1000879" y="0"/>
                </a:lnTo>
                <a:lnTo>
                  <a:pt x="1000879" y="957204"/>
                </a:lnTo>
                <a:lnTo>
                  <a:pt x="0" y="9572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028707" y="5121592"/>
            <a:ext cx="4704576" cy="519430"/>
          </a:xfrm>
          <a:prstGeom prst="rect">
            <a:avLst/>
          </a:prstGeom>
        </p:spPr>
        <p:txBody>
          <a:bodyPr anchor="t" rtlCol="false" tIns="0" lIns="0" bIns="0" rIns="0">
            <a:spAutoFit/>
          </a:bodyPr>
          <a:lstStyle/>
          <a:p>
            <a:pPr algn="l">
              <a:lnSpc>
                <a:spcPts val="3919"/>
              </a:lnSpc>
            </a:pPr>
            <a:r>
              <a:rPr lang="en-US" sz="2799" b="true">
                <a:solidFill>
                  <a:srgbClr val="428DFF"/>
                </a:solidFill>
                <a:latin typeface="Telegraf Bold"/>
                <a:ea typeface="Telegraf Bold"/>
                <a:cs typeface="Telegraf Bold"/>
                <a:sym typeface="Telegraf Bold"/>
              </a:rPr>
              <a:t>Données RH dispersées</a:t>
            </a:r>
          </a:p>
        </p:txBody>
      </p:sp>
      <p:sp>
        <p:nvSpPr>
          <p:cNvPr name="TextBox 14" id="14"/>
          <p:cNvSpPr txBox="true"/>
          <p:nvPr/>
        </p:nvSpPr>
        <p:spPr>
          <a:xfrm rot="0">
            <a:off x="1028700" y="5812020"/>
            <a:ext cx="4704576" cy="2553335"/>
          </a:xfrm>
          <a:prstGeom prst="rect">
            <a:avLst/>
          </a:prstGeom>
        </p:spPr>
        <p:txBody>
          <a:bodyPr anchor="t" rtlCol="false" tIns="0" lIns="0" bIns="0" rIns="0">
            <a:spAutoFit/>
          </a:bodyPr>
          <a:lstStyle/>
          <a:p>
            <a:pPr algn="just">
              <a:lnSpc>
                <a:spcPts val="2860"/>
              </a:lnSpc>
            </a:pPr>
            <a:r>
              <a:rPr lang="en-US" sz="2200">
                <a:solidFill>
                  <a:srgbClr val="F4F4F4"/>
                </a:solidFill>
                <a:latin typeface="Telegraf"/>
                <a:ea typeface="Telegraf"/>
                <a:cs typeface="Telegraf"/>
                <a:sym typeface="Telegraf"/>
              </a:rPr>
              <a:t>L’absence d’une plateforme centrale rend impossible d’avoir une vue globale des données RH, ce qui peut contriburer à retarder la prise de décision et laisse la porte ouverte à diverses erreurs sur les rapports et audits.</a:t>
            </a:r>
          </a:p>
        </p:txBody>
      </p:sp>
      <p:sp>
        <p:nvSpPr>
          <p:cNvPr name="TextBox 15" id="15"/>
          <p:cNvSpPr txBox="true"/>
          <p:nvPr/>
        </p:nvSpPr>
        <p:spPr>
          <a:xfrm rot="0">
            <a:off x="6791722" y="5121592"/>
            <a:ext cx="4704576" cy="519430"/>
          </a:xfrm>
          <a:prstGeom prst="rect">
            <a:avLst/>
          </a:prstGeom>
        </p:spPr>
        <p:txBody>
          <a:bodyPr anchor="t" rtlCol="false" tIns="0" lIns="0" bIns="0" rIns="0">
            <a:spAutoFit/>
          </a:bodyPr>
          <a:lstStyle/>
          <a:p>
            <a:pPr algn="l">
              <a:lnSpc>
                <a:spcPts val="3919"/>
              </a:lnSpc>
            </a:pPr>
            <a:r>
              <a:rPr lang="en-US" sz="2799" b="true">
                <a:solidFill>
                  <a:srgbClr val="428DFF"/>
                </a:solidFill>
                <a:latin typeface="Telegraf Bold"/>
                <a:ea typeface="Telegraf Bold"/>
                <a:cs typeface="Telegraf Bold"/>
                <a:sym typeface="Telegraf Bold"/>
              </a:rPr>
              <a:t>Erreur</a:t>
            </a:r>
            <a:r>
              <a:rPr lang="en-US" sz="2799" b="true">
                <a:solidFill>
                  <a:srgbClr val="428DFF"/>
                </a:solidFill>
                <a:latin typeface="Telegraf Bold"/>
                <a:ea typeface="Telegraf Bold"/>
                <a:cs typeface="Telegraf Bold"/>
                <a:sym typeface="Telegraf Bold"/>
              </a:rPr>
              <a:t>s humaines</a:t>
            </a:r>
          </a:p>
        </p:txBody>
      </p:sp>
      <p:sp>
        <p:nvSpPr>
          <p:cNvPr name="TextBox 16" id="16"/>
          <p:cNvSpPr txBox="true"/>
          <p:nvPr/>
        </p:nvSpPr>
        <p:spPr>
          <a:xfrm rot="0">
            <a:off x="6791135" y="5812020"/>
            <a:ext cx="4704576" cy="2191385"/>
          </a:xfrm>
          <a:prstGeom prst="rect">
            <a:avLst/>
          </a:prstGeom>
        </p:spPr>
        <p:txBody>
          <a:bodyPr anchor="t" rtlCol="false" tIns="0" lIns="0" bIns="0" rIns="0">
            <a:spAutoFit/>
          </a:bodyPr>
          <a:lstStyle/>
          <a:p>
            <a:pPr algn="just">
              <a:lnSpc>
                <a:spcPts val="2860"/>
              </a:lnSpc>
            </a:pPr>
            <a:r>
              <a:rPr lang="en-US" sz="2200">
                <a:solidFill>
                  <a:srgbClr val="F4F4F4"/>
                </a:solidFill>
                <a:latin typeface="Telegraf"/>
                <a:ea typeface="Telegraf"/>
                <a:cs typeface="Telegraf"/>
                <a:sym typeface="Telegraf"/>
              </a:rPr>
              <a:t>Les erreurs humaines contribuent à retarder considérablement le traitement des demandes des employés, ce qui se traduit par des retards de paiement, des litiges avec les employes et plus.</a:t>
            </a:r>
          </a:p>
        </p:txBody>
      </p:sp>
      <p:sp>
        <p:nvSpPr>
          <p:cNvPr name="TextBox 17" id="17"/>
          <p:cNvSpPr txBox="true"/>
          <p:nvPr/>
        </p:nvSpPr>
        <p:spPr>
          <a:xfrm rot="0">
            <a:off x="12554737" y="5121910"/>
            <a:ext cx="4704569" cy="519430"/>
          </a:xfrm>
          <a:prstGeom prst="rect">
            <a:avLst/>
          </a:prstGeom>
        </p:spPr>
        <p:txBody>
          <a:bodyPr anchor="t" rtlCol="false" tIns="0" lIns="0" bIns="0" rIns="0">
            <a:spAutoFit/>
          </a:bodyPr>
          <a:lstStyle/>
          <a:p>
            <a:pPr algn="l">
              <a:lnSpc>
                <a:spcPts val="3919"/>
              </a:lnSpc>
            </a:pPr>
            <a:r>
              <a:rPr lang="en-US" sz="2799" b="true">
                <a:solidFill>
                  <a:srgbClr val="428DFF"/>
                </a:solidFill>
                <a:latin typeface="Telegraf Bold"/>
                <a:ea typeface="Telegraf Bold"/>
                <a:cs typeface="Telegraf Bold"/>
                <a:sym typeface="Telegraf Bold"/>
              </a:rPr>
              <a:t>Gestion des pointages</a:t>
            </a:r>
          </a:p>
        </p:txBody>
      </p:sp>
      <p:sp>
        <p:nvSpPr>
          <p:cNvPr name="TextBox 18" id="18"/>
          <p:cNvSpPr txBox="true"/>
          <p:nvPr/>
        </p:nvSpPr>
        <p:spPr>
          <a:xfrm rot="0">
            <a:off x="1028700" y="1904988"/>
            <a:ext cx="7319152" cy="1076325"/>
          </a:xfrm>
          <a:prstGeom prst="rect">
            <a:avLst/>
          </a:prstGeom>
        </p:spPr>
        <p:txBody>
          <a:bodyPr anchor="t" rtlCol="false" tIns="0" lIns="0" bIns="0" rIns="0">
            <a:spAutoFit/>
          </a:bodyPr>
          <a:lstStyle/>
          <a:p>
            <a:pPr algn="l" marL="0" indent="0" lvl="0">
              <a:lnSpc>
                <a:spcPts val="7500"/>
              </a:lnSpc>
            </a:pPr>
            <a:r>
              <a:rPr lang="en-US" sz="7500">
                <a:solidFill>
                  <a:srgbClr val="F4F4F4"/>
                </a:solidFill>
                <a:latin typeface="Telegraf"/>
                <a:ea typeface="Telegraf"/>
                <a:cs typeface="Telegraf"/>
                <a:sym typeface="Telegraf"/>
              </a:rPr>
              <a:t>Problématiques</a:t>
            </a:r>
          </a:p>
        </p:txBody>
      </p:sp>
      <p:sp>
        <p:nvSpPr>
          <p:cNvPr name="TextBox 19" id="19"/>
          <p:cNvSpPr txBox="true"/>
          <p:nvPr/>
        </p:nvSpPr>
        <p:spPr>
          <a:xfrm rot="0">
            <a:off x="17072263" y="9410700"/>
            <a:ext cx="374073"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3</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B1B19"/>
        </a:solidFill>
      </p:bgPr>
    </p:bg>
    <p:spTree>
      <p:nvGrpSpPr>
        <p:cNvPr id="1" name=""/>
        <p:cNvGrpSpPr/>
        <p:nvPr/>
      </p:nvGrpSpPr>
      <p:grpSpPr>
        <a:xfrm>
          <a:off x="0" y="0"/>
          <a:ext cx="0" cy="0"/>
          <a:chOff x="0" y="0"/>
          <a:chExt cx="0" cy="0"/>
        </a:xfrm>
      </p:grpSpPr>
      <p:grpSp>
        <p:nvGrpSpPr>
          <p:cNvPr name="Group 2" id="2"/>
          <p:cNvGrpSpPr/>
          <p:nvPr/>
        </p:nvGrpSpPr>
        <p:grpSpPr>
          <a:xfrm rot="0">
            <a:off x="10170981" y="927811"/>
            <a:ext cx="7088319" cy="2845128"/>
            <a:chOff x="0" y="0"/>
            <a:chExt cx="9451093" cy="3793504"/>
          </a:xfrm>
        </p:grpSpPr>
        <p:sp>
          <p:nvSpPr>
            <p:cNvPr name="TextBox 3" id="3"/>
            <p:cNvSpPr txBox="true"/>
            <p:nvPr/>
          </p:nvSpPr>
          <p:spPr>
            <a:xfrm rot="0">
              <a:off x="0" y="347080"/>
              <a:ext cx="9451093" cy="607271"/>
            </a:xfrm>
            <a:prstGeom prst="rect">
              <a:avLst/>
            </a:prstGeom>
          </p:spPr>
          <p:txBody>
            <a:bodyPr anchor="t" rtlCol="false" tIns="0" lIns="0" bIns="0" rIns="0">
              <a:spAutoFit/>
            </a:bodyPr>
            <a:lstStyle/>
            <a:p>
              <a:pPr algn="l" marL="0" indent="0" lvl="0">
                <a:lnSpc>
                  <a:spcPts val="3640"/>
                </a:lnSpc>
              </a:pPr>
              <a:r>
                <a:rPr lang="en-US" b="true" sz="2600">
                  <a:solidFill>
                    <a:srgbClr val="428DFF"/>
                  </a:solidFill>
                  <a:latin typeface="Telegraf Bold"/>
                  <a:ea typeface="Telegraf Bold"/>
                  <a:cs typeface="Telegraf Bold"/>
                  <a:sym typeface="Telegraf Bold"/>
                </a:rPr>
                <a:t>Plateforme centralisée sécurisée</a:t>
              </a:r>
            </a:p>
          </p:txBody>
        </p:sp>
        <p:sp>
          <p:nvSpPr>
            <p:cNvPr name="TextBox 4" id="4"/>
            <p:cNvSpPr txBox="true"/>
            <p:nvPr/>
          </p:nvSpPr>
          <p:spPr>
            <a:xfrm rot="0">
              <a:off x="0" y="1370132"/>
              <a:ext cx="9451093" cy="2423372"/>
            </a:xfrm>
            <a:prstGeom prst="rect">
              <a:avLst/>
            </a:prstGeom>
          </p:spPr>
          <p:txBody>
            <a:bodyPr anchor="t" rtlCol="false" tIns="0" lIns="0" bIns="0" rIns="0">
              <a:spAutoFit/>
            </a:bodyPr>
            <a:lstStyle/>
            <a:p>
              <a:pPr algn="l" marL="474981" indent="-237491" lvl="1">
                <a:lnSpc>
                  <a:spcPts val="2860"/>
                </a:lnSpc>
                <a:buFont typeface="Arial"/>
                <a:buChar char="•"/>
              </a:pPr>
              <a:r>
                <a:rPr lang="en-US" sz="2200">
                  <a:solidFill>
                    <a:srgbClr val="F4F4F4"/>
                  </a:solidFill>
                  <a:latin typeface="Telegraf"/>
                  <a:ea typeface="Telegraf"/>
                  <a:cs typeface="Telegraf"/>
                  <a:sym typeface="Telegraf"/>
                </a:rPr>
                <a:t>Toutes les données RH sont stockées dans une base unique, accessible en temps réel selon les profils (admin, responsable, employé). Pointages, bulletins et contrats sont toujours à portée de main, avec une traçabilité complète.</a:t>
              </a:r>
            </a:p>
          </p:txBody>
        </p:sp>
        <p:sp>
          <p:nvSpPr>
            <p:cNvPr name="AutoShape 5" id="5"/>
            <p:cNvSpPr/>
            <p:nvPr/>
          </p:nvSpPr>
          <p:spPr>
            <a:xfrm>
              <a:off x="0" y="6350"/>
              <a:ext cx="9197093" cy="0"/>
            </a:xfrm>
            <a:prstGeom prst="line">
              <a:avLst/>
            </a:prstGeom>
            <a:ln cap="flat" w="12700">
              <a:solidFill>
                <a:srgbClr val="428DFF"/>
              </a:solidFill>
              <a:prstDash val="solid"/>
              <a:headEnd type="none" len="sm" w="sm"/>
              <a:tailEnd type="none" len="sm" w="sm"/>
            </a:ln>
          </p:spPr>
        </p:sp>
      </p:grpSp>
      <p:sp>
        <p:nvSpPr>
          <p:cNvPr name="Freeform 6" id="6"/>
          <p:cNvSpPr/>
          <p:nvPr/>
        </p:nvSpPr>
        <p:spPr>
          <a:xfrm flipH="true" flipV="false" rot="-537795">
            <a:off x="-212024" y="3433472"/>
            <a:ext cx="8848833" cy="11878257"/>
          </a:xfrm>
          <a:custGeom>
            <a:avLst/>
            <a:gdLst/>
            <a:ahLst/>
            <a:cxnLst/>
            <a:rect r="r" b="b" t="t" l="l"/>
            <a:pathLst>
              <a:path h="11878257" w="8848833">
                <a:moveTo>
                  <a:pt x="8848832" y="0"/>
                </a:moveTo>
                <a:lnTo>
                  <a:pt x="0" y="0"/>
                </a:lnTo>
                <a:lnTo>
                  <a:pt x="0" y="11878256"/>
                </a:lnTo>
                <a:lnTo>
                  <a:pt x="8848832" y="11878256"/>
                </a:lnTo>
                <a:lnTo>
                  <a:pt x="884883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845550"/>
            <a:ext cx="8115300" cy="1076325"/>
          </a:xfrm>
          <a:prstGeom prst="rect">
            <a:avLst/>
          </a:prstGeom>
        </p:spPr>
        <p:txBody>
          <a:bodyPr anchor="t" rtlCol="false" tIns="0" lIns="0" bIns="0" rIns="0">
            <a:spAutoFit/>
          </a:bodyPr>
          <a:lstStyle/>
          <a:p>
            <a:pPr algn="l" marL="0" indent="0" lvl="0">
              <a:lnSpc>
                <a:spcPts val="7500"/>
              </a:lnSpc>
            </a:pPr>
            <a:r>
              <a:rPr lang="en-US" sz="7500">
                <a:solidFill>
                  <a:srgbClr val="F4F4F4"/>
                </a:solidFill>
                <a:latin typeface="Telegraf"/>
                <a:ea typeface="Telegraf"/>
                <a:cs typeface="Telegraf"/>
                <a:sym typeface="Telegraf"/>
              </a:rPr>
              <a:t>Solutions</a:t>
            </a:r>
          </a:p>
        </p:txBody>
      </p:sp>
      <p:grpSp>
        <p:nvGrpSpPr>
          <p:cNvPr name="Group 8" id="8"/>
          <p:cNvGrpSpPr/>
          <p:nvPr/>
        </p:nvGrpSpPr>
        <p:grpSpPr>
          <a:xfrm rot="0">
            <a:off x="10170981" y="3881915"/>
            <a:ext cx="7088319" cy="2845128"/>
            <a:chOff x="0" y="0"/>
            <a:chExt cx="9451093" cy="3793504"/>
          </a:xfrm>
        </p:grpSpPr>
        <p:sp>
          <p:nvSpPr>
            <p:cNvPr name="TextBox 9" id="9"/>
            <p:cNvSpPr txBox="true"/>
            <p:nvPr/>
          </p:nvSpPr>
          <p:spPr>
            <a:xfrm rot="0">
              <a:off x="0" y="347080"/>
              <a:ext cx="9451093" cy="607271"/>
            </a:xfrm>
            <a:prstGeom prst="rect">
              <a:avLst/>
            </a:prstGeom>
          </p:spPr>
          <p:txBody>
            <a:bodyPr anchor="t" rtlCol="false" tIns="0" lIns="0" bIns="0" rIns="0">
              <a:spAutoFit/>
            </a:bodyPr>
            <a:lstStyle/>
            <a:p>
              <a:pPr algn="l" marL="0" indent="0" lvl="0">
                <a:lnSpc>
                  <a:spcPts val="3640"/>
                </a:lnSpc>
              </a:pPr>
              <a:r>
                <a:rPr lang="en-US" b="true" sz="2600">
                  <a:solidFill>
                    <a:srgbClr val="428DFF"/>
                  </a:solidFill>
                  <a:latin typeface="Telegraf Bold"/>
                  <a:ea typeface="Telegraf Bold"/>
                  <a:cs typeface="Telegraf Bold"/>
                  <a:sym typeface="Telegraf Bold"/>
                </a:rPr>
                <a:t>Pointage digitalisé</a:t>
              </a:r>
            </a:p>
          </p:txBody>
        </p:sp>
        <p:sp>
          <p:nvSpPr>
            <p:cNvPr name="TextBox 10" id="10"/>
            <p:cNvSpPr txBox="true"/>
            <p:nvPr/>
          </p:nvSpPr>
          <p:spPr>
            <a:xfrm rot="0">
              <a:off x="0" y="1370132"/>
              <a:ext cx="9451093" cy="2423372"/>
            </a:xfrm>
            <a:prstGeom prst="rect">
              <a:avLst/>
            </a:prstGeom>
          </p:spPr>
          <p:txBody>
            <a:bodyPr anchor="t" rtlCol="false" tIns="0" lIns="0" bIns="0" rIns="0">
              <a:spAutoFit/>
            </a:bodyPr>
            <a:lstStyle/>
            <a:p>
              <a:pPr algn="l" marL="474981" indent="-237491" lvl="1">
                <a:lnSpc>
                  <a:spcPts val="2860"/>
                </a:lnSpc>
                <a:buFont typeface="Arial"/>
                <a:buChar char="•"/>
              </a:pPr>
              <a:r>
                <a:rPr lang="en-US" sz="2200">
                  <a:solidFill>
                    <a:srgbClr val="F4F4F4"/>
                  </a:solidFill>
                  <a:latin typeface="Telegraf"/>
                  <a:ea typeface="Telegraf"/>
                  <a:cs typeface="Telegraf"/>
                  <a:sym typeface="Telegraf"/>
                </a:rPr>
                <a:t>Le pointage via la plateforme en ligne garantit une meilleure traçabilité. Les heures sont enregistrées en temps réel, réduisant les litiges et sur/sous-paiements.</a:t>
              </a:r>
            </a:p>
            <a:p>
              <a:pPr algn="l">
                <a:lnSpc>
                  <a:spcPts val="2860"/>
                </a:lnSpc>
              </a:pPr>
            </a:p>
          </p:txBody>
        </p:sp>
        <p:sp>
          <p:nvSpPr>
            <p:cNvPr name="AutoShape 11" id="11"/>
            <p:cNvSpPr/>
            <p:nvPr/>
          </p:nvSpPr>
          <p:spPr>
            <a:xfrm>
              <a:off x="0" y="6350"/>
              <a:ext cx="9197093" cy="0"/>
            </a:xfrm>
            <a:prstGeom prst="line">
              <a:avLst/>
            </a:prstGeom>
            <a:ln cap="flat" w="12700">
              <a:solidFill>
                <a:srgbClr val="428DFF"/>
              </a:solidFill>
              <a:prstDash val="solid"/>
              <a:headEnd type="none" len="sm" w="sm"/>
              <a:tailEnd type="none" len="sm" w="sm"/>
            </a:ln>
          </p:spPr>
        </p:sp>
      </p:grpSp>
      <p:grpSp>
        <p:nvGrpSpPr>
          <p:cNvPr name="Group 12" id="12"/>
          <p:cNvGrpSpPr/>
          <p:nvPr/>
        </p:nvGrpSpPr>
        <p:grpSpPr>
          <a:xfrm rot="-2700000">
            <a:off x="16883984" y="9297183"/>
            <a:ext cx="1124706" cy="1751033"/>
            <a:chOff x="0" y="0"/>
            <a:chExt cx="296219" cy="461178"/>
          </a:xfrm>
        </p:grpSpPr>
        <p:sp>
          <p:nvSpPr>
            <p:cNvPr name="Freeform 13" id="13"/>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428DFF"/>
            </a:solidFill>
          </p:spPr>
        </p:sp>
        <p:sp>
          <p:nvSpPr>
            <p:cNvPr name="TextBox 14" id="14"/>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TextBox 15" id="15"/>
          <p:cNvSpPr txBox="true"/>
          <p:nvPr/>
        </p:nvSpPr>
        <p:spPr>
          <a:xfrm rot="0">
            <a:off x="16986538" y="9410700"/>
            <a:ext cx="374073"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4</a:t>
            </a:r>
          </a:p>
        </p:txBody>
      </p:sp>
      <p:grpSp>
        <p:nvGrpSpPr>
          <p:cNvPr name="Group 16" id="16"/>
          <p:cNvGrpSpPr/>
          <p:nvPr/>
        </p:nvGrpSpPr>
        <p:grpSpPr>
          <a:xfrm rot="0">
            <a:off x="10170981" y="6460343"/>
            <a:ext cx="7088319" cy="2483178"/>
            <a:chOff x="0" y="0"/>
            <a:chExt cx="9451093" cy="3310904"/>
          </a:xfrm>
        </p:grpSpPr>
        <p:sp>
          <p:nvSpPr>
            <p:cNvPr name="TextBox 17" id="17"/>
            <p:cNvSpPr txBox="true"/>
            <p:nvPr/>
          </p:nvSpPr>
          <p:spPr>
            <a:xfrm rot="0">
              <a:off x="0" y="347080"/>
              <a:ext cx="9451093" cy="607271"/>
            </a:xfrm>
            <a:prstGeom prst="rect">
              <a:avLst/>
            </a:prstGeom>
          </p:spPr>
          <p:txBody>
            <a:bodyPr anchor="t" rtlCol="false" tIns="0" lIns="0" bIns="0" rIns="0">
              <a:spAutoFit/>
            </a:bodyPr>
            <a:lstStyle/>
            <a:p>
              <a:pPr algn="l" marL="0" indent="0" lvl="0">
                <a:lnSpc>
                  <a:spcPts val="3640"/>
                </a:lnSpc>
              </a:pPr>
              <a:r>
                <a:rPr lang="en-US" b="true" sz="2600">
                  <a:solidFill>
                    <a:srgbClr val="428DFF"/>
                  </a:solidFill>
                  <a:latin typeface="Telegraf Bold"/>
                  <a:ea typeface="Telegraf Bold"/>
                  <a:cs typeface="Telegraf Bold"/>
                  <a:sym typeface="Telegraf Bold"/>
                </a:rPr>
                <a:t>Workflows automatisés</a:t>
              </a:r>
            </a:p>
          </p:txBody>
        </p:sp>
        <p:sp>
          <p:nvSpPr>
            <p:cNvPr name="TextBox 18" id="18"/>
            <p:cNvSpPr txBox="true"/>
            <p:nvPr/>
          </p:nvSpPr>
          <p:spPr>
            <a:xfrm rot="0">
              <a:off x="0" y="1370132"/>
              <a:ext cx="9451093" cy="1940772"/>
            </a:xfrm>
            <a:prstGeom prst="rect">
              <a:avLst/>
            </a:prstGeom>
          </p:spPr>
          <p:txBody>
            <a:bodyPr anchor="t" rtlCol="false" tIns="0" lIns="0" bIns="0" rIns="0">
              <a:spAutoFit/>
            </a:bodyPr>
            <a:lstStyle/>
            <a:p>
              <a:pPr algn="l" marL="474981" indent="-237491" lvl="1">
                <a:lnSpc>
                  <a:spcPts val="2860"/>
                </a:lnSpc>
                <a:buFont typeface="Arial"/>
                <a:buChar char="•"/>
              </a:pPr>
              <a:r>
                <a:rPr lang="en-US" sz="2200">
                  <a:solidFill>
                    <a:srgbClr val="F4F4F4"/>
                  </a:solidFill>
                  <a:latin typeface="Telegraf"/>
                  <a:ea typeface="Telegraf"/>
                  <a:cs typeface="Telegraf"/>
                  <a:sym typeface="Telegraf"/>
                </a:rPr>
                <a:t>Les validations et paiements se font en quelques clics avec notifications. Cela supprime les retards et améliore la satisfaction des employés.</a:t>
              </a:r>
            </a:p>
            <a:p>
              <a:pPr algn="l">
                <a:lnSpc>
                  <a:spcPts val="2860"/>
                </a:lnSpc>
              </a:pPr>
            </a:p>
          </p:txBody>
        </p:sp>
        <p:sp>
          <p:nvSpPr>
            <p:cNvPr name="AutoShape 19" id="19"/>
            <p:cNvSpPr/>
            <p:nvPr/>
          </p:nvSpPr>
          <p:spPr>
            <a:xfrm>
              <a:off x="0" y="6350"/>
              <a:ext cx="9197093" cy="0"/>
            </a:xfrm>
            <a:prstGeom prst="line">
              <a:avLst/>
            </a:prstGeom>
            <a:ln cap="flat" w="12700">
              <a:solidFill>
                <a:srgbClr val="428DFF"/>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00D8"/>
        </a:solidFill>
      </p:bgPr>
    </p:bg>
    <p:spTree>
      <p:nvGrpSpPr>
        <p:cNvPr id="1" name=""/>
        <p:cNvGrpSpPr/>
        <p:nvPr/>
      </p:nvGrpSpPr>
      <p:grpSpPr>
        <a:xfrm>
          <a:off x="0" y="0"/>
          <a:ext cx="0" cy="0"/>
          <a:chOff x="0" y="0"/>
          <a:chExt cx="0" cy="0"/>
        </a:xfrm>
      </p:grpSpPr>
      <p:grpSp>
        <p:nvGrpSpPr>
          <p:cNvPr name="Group 2" id="2"/>
          <p:cNvGrpSpPr/>
          <p:nvPr/>
        </p:nvGrpSpPr>
        <p:grpSpPr>
          <a:xfrm rot="0">
            <a:off x="7588374" y="3767138"/>
            <a:ext cx="9483889" cy="2752725"/>
            <a:chOff x="0" y="0"/>
            <a:chExt cx="12645186" cy="3670300"/>
          </a:xfrm>
        </p:grpSpPr>
        <p:sp>
          <p:nvSpPr>
            <p:cNvPr name="TextBox 3" id="3"/>
            <p:cNvSpPr txBox="true"/>
            <p:nvPr/>
          </p:nvSpPr>
          <p:spPr>
            <a:xfrm rot="0">
              <a:off x="3" y="66675"/>
              <a:ext cx="12645183" cy="3286125"/>
            </a:xfrm>
            <a:prstGeom prst="rect">
              <a:avLst/>
            </a:prstGeom>
          </p:spPr>
          <p:txBody>
            <a:bodyPr anchor="t" rtlCol="false" tIns="0" lIns="0" bIns="0" rIns="0">
              <a:spAutoFit/>
            </a:bodyPr>
            <a:lstStyle/>
            <a:p>
              <a:pPr algn="l">
                <a:lnSpc>
                  <a:spcPts val="9000"/>
                </a:lnSpc>
              </a:pPr>
              <a:r>
                <a:rPr lang="en-US" sz="9000">
                  <a:solidFill>
                    <a:srgbClr val="F4F4F4"/>
                  </a:solidFill>
                  <a:latin typeface="Telegraf"/>
                  <a:ea typeface="Telegraf"/>
                  <a:cs typeface="Telegraf"/>
                  <a:sym typeface="Telegraf"/>
                </a:rPr>
                <a:t>Analayse et Conception</a:t>
              </a:r>
            </a:p>
          </p:txBody>
        </p:sp>
        <p:sp>
          <p:nvSpPr>
            <p:cNvPr name="AutoShape 4" id="4"/>
            <p:cNvSpPr/>
            <p:nvPr/>
          </p:nvSpPr>
          <p:spPr>
            <a:xfrm>
              <a:off x="0" y="3663950"/>
              <a:ext cx="12645186" cy="0"/>
            </a:xfrm>
            <a:prstGeom prst="line">
              <a:avLst/>
            </a:prstGeom>
            <a:ln cap="flat" w="12700">
              <a:solidFill>
                <a:srgbClr val="38B6FF"/>
              </a:solidFill>
              <a:prstDash val="solid"/>
              <a:headEnd type="none" len="sm" w="sm"/>
              <a:tailEnd type="none" len="sm" w="sm"/>
            </a:ln>
          </p:spPr>
        </p:sp>
      </p:grpSp>
      <p:sp>
        <p:nvSpPr>
          <p:cNvPr name="Freeform 5" id="5"/>
          <p:cNvSpPr/>
          <p:nvPr/>
        </p:nvSpPr>
        <p:spPr>
          <a:xfrm flipH="false" flipV="false" rot="5400000">
            <a:off x="183501" y="2989748"/>
            <a:ext cx="6710244" cy="4307504"/>
          </a:xfrm>
          <a:custGeom>
            <a:avLst/>
            <a:gdLst/>
            <a:ahLst/>
            <a:cxnLst/>
            <a:rect r="r" b="b" t="t" l="l"/>
            <a:pathLst>
              <a:path h="4307504" w="6710244">
                <a:moveTo>
                  <a:pt x="0" y="0"/>
                </a:moveTo>
                <a:lnTo>
                  <a:pt x="6710245" y="0"/>
                </a:lnTo>
                <a:lnTo>
                  <a:pt x="6710245" y="4307504"/>
                </a:lnTo>
                <a:lnTo>
                  <a:pt x="0" y="43075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4507693" y="1743688"/>
            <a:ext cx="9272614" cy="8333762"/>
          </a:xfrm>
          <a:custGeom>
            <a:avLst/>
            <a:gdLst/>
            <a:ahLst/>
            <a:cxnLst/>
            <a:rect r="r" b="b" t="t" l="l"/>
            <a:pathLst>
              <a:path h="8333762" w="9272614">
                <a:moveTo>
                  <a:pt x="0" y="0"/>
                </a:moveTo>
                <a:lnTo>
                  <a:pt x="9272614" y="0"/>
                </a:lnTo>
                <a:lnTo>
                  <a:pt x="9272614" y="8333762"/>
                </a:lnTo>
                <a:lnTo>
                  <a:pt x="0" y="8333762"/>
                </a:lnTo>
                <a:lnTo>
                  <a:pt x="0" y="0"/>
                </a:lnTo>
                <a:close/>
              </a:path>
            </a:pathLst>
          </a:custGeom>
          <a:blipFill>
            <a:blip r:embed="rId2"/>
            <a:stretch>
              <a:fillRect l="0" t="0" r="0" b="0"/>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de cas d’utilisation</a:t>
            </a:r>
          </a:p>
        </p:txBody>
      </p:sp>
      <p:sp>
        <p:nvSpPr>
          <p:cNvPr name="TextBox 8" id="8"/>
          <p:cNvSpPr txBox="true"/>
          <p:nvPr/>
        </p:nvSpPr>
        <p:spPr>
          <a:xfrm rot="0">
            <a:off x="16970954" y="9410700"/>
            <a:ext cx="472480"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a:off x="1028701" y="1406864"/>
            <a:ext cx="16230600" cy="4762"/>
          </a:xfrm>
          <a:prstGeom prst="line">
            <a:avLst/>
          </a:prstGeom>
          <a:ln cap="flat" w="9525">
            <a:solidFill>
              <a:srgbClr val="1B1B19"/>
            </a:solidFill>
            <a:prstDash val="solid"/>
            <a:headEnd type="none" len="sm" w="sm"/>
            <a:tailEnd type="none" len="sm" w="sm"/>
          </a:ln>
        </p:spPr>
      </p:sp>
      <p:grpSp>
        <p:nvGrpSpPr>
          <p:cNvPr name="Group 3" id="3"/>
          <p:cNvGrpSpPr/>
          <p:nvPr/>
        </p:nvGrpSpPr>
        <p:grpSpPr>
          <a:xfrm rot="-2700000">
            <a:off x="16883984" y="9297183"/>
            <a:ext cx="1124706" cy="1751033"/>
            <a:chOff x="0" y="0"/>
            <a:chExt cx="296219" cy="461178"/>
          </a:xfrm>
        </p:grpSpPr>
        <p:sp>
          <p:nvSpPr>
            <p:cNvPr name="Freeform 4" id="4"/>
            <p:cNvSpPr/>
            <p:nvPr/>
          </p:nvSpPr>
          <p:spPr>
            <a:xfrm flipH="false" flipV="false" rot="0">
              <a:off x="0" y="0"/>
              <a:ext cx="296219" cy="461178"/>
            </a:xfrm>
            <a:custGeom>
              <a:avLst/>
              <a:gdLst/>
              <a:ahLst/>
              <a:cxnLst/>
              <a:rect r="r" b="b" t="t" l="l"/>
              <a:pathLst>
                <a:path h="461178" w="296219">
                  <a:moveTo>
                    <a:pt x="0" y="0"/>
                  </a:moveTo>
                  <a:lnTo>
                    <a:pt x="296219" y="0"/>
                  </a:lnTo>
                  <a:lnTo>
                    <a:pt x="296219" y="461178"/>
                  </a:lnTo>
                  <a:lnTo>
                    <a:pt x="0" y="461178"/>
                  </a:lnTo>
                  <a:close/>
                </a:path>
              </a:pathLst>
            </a:custGeom>
            <a:solidFill>
              <a:srgbClr val="1100D8"/>
            </a:solidFill>
          </p:spPr>
        </p:sp>
        <p:sp>
          <p:nvSpPr>
            <p:cNvPr name="TextBox 5" id="5"/>
            <p:cNvSpPr txBox="true"/>
            <p:nvPr/>
          </p:nvSpPr>
          <p:spPr>
            <a:xfrm>
              <a:off x="0" y="-47625"/>
              <a:ext cx="296219" cy="508803"/>
            </a:xfrm>
            <a:prstGeom prst="rect">
              <a:avLst/>
            </a:prstGeom>
          </p:spPr>
          <p:txBody>
            <a:bodyPr anchor="ctr" rtlCol="false" tIns="50800" lIns="50800" bIns="50800" rIns="50800"/>
            <a:lstStyle/>
            <a:p>
              <a:pPr algn="ctr">
                <a:lnSpc>
                  <a:spcPts val="3250"/>
                </a:lnSpc>
              </a:pPr>
            </a:p>
          </p:txBody>
        </p:sp>
      </p:grpSp>
      <p:sp>
        <p:nvSpPr>
          <p:cNvPr name="Freeform 6" id="6"/>
          <p:cNvSpPr/>
          <p:nvPr/>
        </p:nvSpPr>
        <p:spPr>
          <a:xfrm flipH="false" flipV="false" rot="0">
            <a:off x="2641715" y="1590456"/>
            <a:ext cx="13129500" cy="8582244"/>
          </a:xfrm>
          <a:custGeom>
            <a:avLst/>
            <a:gdLst/>
            <a:ahLst/>
            <a:cxnLst/>
            <a:rect r="r" b="b" t="t" l="l"/>
            <a:pathLst>
              <a:path h="8582244" w="13129500">
                <a:moveTo>
                  <a:pt x="0" y="0"/>
                </a:moveTo>
                <a:lnTo>
                  <a:pt x="13129500" y="0"/>
                </a:lnTo>
                <a:lnTo>
                  <a:pt x="13129500" y="8582244"/>
                </a:lnTo>
                <a:lnTo>
                  <a:pt x="0" y="8582244"/>
                </a:lnTo>
                <a:lnTo>
                  <a:pt x="0" y="0"/>
                </a:lnTo>
                <a:close/>
              </a:path>
            </a:pathLst>
          </a:custGeom>
          <a:blipFill>
            <a:blip r:embed="rId2"/>
            <a:stretch>
              <a:fillRect l="-951" t="0" r="0" b="0"/>
            </a:stretch>
          </a:blipFill>
        </p:spPr>
      </p:sp>
      <p:sp>
        <p:nvSpPr>
          <p:cNvPr name="TextBox 7" id="7"/>
          <p:cNvSpPr txBox="true"/>
          <p:nvPr/>
        </p:nvSpPr>
        <p:spPr>
          <a:xfrm rot="0">
            <a:off x="1028700" y="395626"/>
            <a:ext cx="15574482" cy="1006475"/>
          </a:xfrm>
          <a:prstGeom prst="rect">
            <a:avLst/>
          </a:prstGeom>
        </p:spPr>
        <p:txBody>
          <a:bodyPr anchor="t" rtlCol="false" tIns="0" lIns="0" bIns="0" rIns="0">
            <a:spAutoFit/>
          </a:bodyPr>
          <a:lstStyle/>
          <a:p>
            <a:pPr algn="l" marL="0" indent="0" lvl="0">
              <a:lnSpc>
                <a:spcPts val="6999"/>
              </a:lnSpc>
            </a:pPr>
            <a:r>
              <a:rPr lang="en-US" sz="6999">
                <a:solidFill>
                  <a:srgbClr val="1100D8"/>
                </a:solidFill>
                <a:latin typeface="Telegraf"/>
                <a:ea typeface="Telegraf"/>
                <a:cs typeface="Telegraf"/>
                <a:sym typeface="Telegraf"/>
              </a:rPr>
              <a:t>Diagramme de classes</a:t>
            </a:r>
          </a:p>
        </p:txBody>
      </p:sp>
      <p:sp>
        <p:nvSpPr>
          <p:cNvPr name="TextBox 8" id="8"/>
          <p:cNvSpPr txBox="true"/>
          <p:nvPr/>
        </p:nvSpPr>
        <p:spPr>
          <a:xfrm rot="0">
            <a:off x="16970954" y="9410700"/>
            <a:ext cx="419894" cy="876300"/>
          </a:xfrm>
          <a:prstGeom prst="rect">
            <a:avLst/>
          </a:prstGeom>
        </p:spPr>
        <p:txBody>
          <a:bodyPr anchor="t" rtlCol="false" tIns="0" lIns="0" bIns="0" rIns="0">
            <a:spAutoFit/>
          </a:bodyPr>
          <a:lstStyle/>
          <a:p>
            <a:pPr algn="l" marL="0" indent="0" lvl="0">
              <a:lnSpc>
                <a:spcPts val="6000"/>
              </a:lnSpc>
            </a:pPr>
            <a:r>
              <a:rPr lang="en-US" sz="6000">
                <a:solidFill>
                  <a:srgbClr val="F4F4F4"/>
                </a:solidFill>
                <a:latin typeface="Telegraf"/>
                <a:ea typeface="Telegraf"/>
                <a:cs typeface="Telegraf"/>
                <a:sym typeface="Telegraf"/>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DAG8Ehpx_tg</dc:identifier>
  <dcterms:modified xsi:type="dcterms:W3CDTF">2011-08-01T06:04:30Z</dcterms:modified>
  <cp:revision>1</cp:revision>
  <dc:title>4IIR DOTNET - GestionRH</dc:title>
</cp:coreProperties>
</file>